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9.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780" r:id="rId4"/>
    <p:sldMasterId id="2147483838" r:id="rId5"/>
    <p:sldMasterId id="2147483713" r:id="rId6"/>
    <p:sldMasterId id="2147483674" r:id="rId7"/>
    <p:sldMasterId id="2147483897" r:id="rId8"/>
    <p:sldMasterId id="2147483960" r:id="rId9"/>
    <p:sldMasterId id="2147483974" r:id="rId10"/>
  </p:sldMasterIdLst>
  <p:notesMasterIdLst>
    <p:notesMasterId r:id="rId82"/>
  </p:notesMasterIdLst>
  <p:handoutMasterIdLst>
    <p:handoutMasterId r:id="rId83"/>
  </p:handoutMasterIdLst>
  <p:sldIdLst>
    <p:sldId id="256" r:id="rId11"/>
    <p:sldId id="554" r:id="rId12"/>
    <p:sldId id="284" r:id="rId13"/>
    <p:sldId id="463" r:id="rId14"/>
    <p:sldId id="285" r:id="rId15"/>
    <p:sldId id="464" r:id="rId16"/>
    <p:sldId id="465" r:id="rId17"/>
    <p:sldId id="466" r:id="rId18"/>
    <p:sldId id="470" r:id="rId19"/>
    <p:sldId id="467" r:id="rId20"/>
    <p:sldId id="469" r:id="rId21"/>
    <p:sldId id="468" r:id="rId22"/>
    <p:sldId id="471" r:id="rId23"/>
    <p:sldId id="472" r:id="rId24"/>
    <p:sldId id="473" r:id="rId25"/>
    <p:sldId id="475" r:id="rId26"/>
    <p:sldId id="474" r:id="rId27"/>
    <p:sldId id="477" r:id="rId28"/>
    <p:sldId id="476" r:id="rId29"/>
    <p:sldId id="478" r:id="rId30"/>
    <p:sldId id="479" r:id="rId31"/>
    <p:sldId id="480" r:id="rId32"/>
    <p:sldId id="481" r:id="rId33"/>
    <p:sldId id="482" r:id="rId34"/>
    <p:sldId id="483" r:id="rId35"/>
    <p:sldId id="484" r:id="rId36"/>
    <p:sldId id="485" r:id="rId37"/>
    <p:sldId id="486" r:id="rId38"/>
    <p:sldId id="487" r:id="rId39"/>
    <p:sldId id="488" r:id="rId40"/>
    <p:sldId id="489" r:id="rId41"/>
    <p:sldId id="490" r:id="rId42"/>
    <p:sldId id="491" r:id="rId43"/>
    <p:sldId id="492" r:id="rId44"/>
    <p:sldId id="503" r:id="rId45"/>
    <p:sldId id="493" r:id="rId46"/>
    <p:sldId id="495" r:id="rId47"/>
    <p:sldId id="496" r:id="rId48"/>
    <p:sldId id="497" r:id="rId49"/>
    <p:sldId id="498" r:id="rId50"/>
    <p:sldId id="499" r:id="rId51"/>
    <p:sldId id="500" r:id="rId52"/>
    <p:sldId id="504" r:id="rId53"/>
    <p:sldId id="501" r:id="rId54"/>
    <p:sldId id="502" r:id="rId55"/>
    <p:sldId id="505" r:id="rId56"/>
    <p:sldId id="506" r:id="rId57"/>
    <p:sldId id="507" r:id="rId58"/>
    <p:sldId id="508" r:id="rId59"/>
    <p:sldId id="509" r:id="rId60"/>
    <p:sldId id="510" r:id="rId61"/>
    <p:sldId id="511" r:id="rId62"/>
    <p:sldId id="512" r:id="rId63"/>
    <p:sldId id="513" r:id="rId64"/>
    <p:sldId id="515" r:id="rId65"/>
    <p:sldId id="516" r:id="rId66"/>
    <p:sldId id="517" r:id="rId67"/>
    <p:sldId id="518" r:id="rId68"/>
    <p:sldId id="519" r:id="rId69"/>
    <p:sldId id="520" r:id="rId70"/>
    <p:sldId id="521" r:id="rId71"/>
    <p:sldId id="522" r:id="rId72"/>
    <p:sldId id="523" r:id="rId73"/>
    <p:sldId id="524" r:id="rId74"/>
    <p:sldId id="525" r:id="rId75"/>
    <p:sldId id="534" r:id="rId76"/>
    <p:sldId id="526" r:id="rId77"/>
    <p:sldId id="528" r:id="rId78"/>
    <p:sldId id="530" r:id="rId79"/>
    <p:sldId id="533" r:id="rId80"/>
    <p:sldId id="462" r:id="rId81"/>
  </p:sldIdLst>
  <p:sldSz cx="9144000" cy="6858000" type="screen4x3"/>
  <p:notesSz cx="6858000" cy="9144000"/>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CF08EDB8-173B-4835-98F5-749F8D345E2D}">
          <p14:sldIdLst>
            <p14:sldId id="256"/>
            <p14:sldId id="554"/>
            <p14:sldId id="284"/>
            <p14:sldId id="463"/>
            <p14:sldId id="285"/>
            <p14:sldId id="464"/>
            <p14:sldId id="465"/>
            <p14:sldId id="466"/>
            <p14:sldId id="470"/>
            <p14:sldId id="467"/>
            <p14:sldId id="469"/>
            <p14:sldId id="468"/>
            <p14:sldId id="471"/>
            <p14:sldId id="472"/>
            <p14:sldId id="473"/>
            <p14:sldId id="475"/>
            <p14:sldId id="474"/>
            <p14:sldId id="477"/>
            <p14:sldId id="476"/>
            <p14:sldId id="478"/>
            <p14:sldId id="479"/>
            <p14:sldId id="480"/>
            <p14:sldId id="481"/>
            <p14:sldId id="482"/>
            <p14:sldId id="483"/>
            <p14:sldId id="484"/>
            <p14:sldId id="485"/>
            <p14:sldId id="486"/>
            <p14:sldId id="487"/>
            <p14:sldId id="488"/>
            <p14:sldId id="489"/>
            <p14:sldId id="490"/>
            <p14:sldId id="491"/>
            <p14:sldId id="492"/>
            <p14:sldId id="503"/>
            <p14:sldId id="493"/>
            <p14:sldId id="495"/>
            <p14:sldId id="496"/>
            <p14:sldId id="497"/>
            <p14:sldId id="498"/>
            <p14:sldId id="499"/>
            <p14:sldId id="500"/>
            <p14:sldId id="504"/>
            <p14:sldId id="501"/>
            <p14:sldId id="502"/>
            <p14:sldId id="505"/>
            <p14:sldId id="506"/>
            <p14:sldId id="507"/>
            <p14:sldId id="508"/>
            <p14:sldId id="509"/>
            <p14:sldId id="510"/>
            <p14:sldId id="511"/>
            <p14:sldId id="512"/>
            <p14:sldId id="513"/>
            <p14:sldId id="515"/>
            <p14:sldId id="516"/>
            <p14:sldId id="517"/>
            <p14:sldId id="518"/>
            <p14:sldId id="519"/>
            <p14:sldId id="520"/>
            <p14:sldId id="521"/>
            <p14:sldId id="522"/>
            <p14:sldId id="523"/>
            <p14:sldId id="524"/>
            <p14:sldId id="525"/>
            <p14:sldId id="534"/>
            <p14:sldId id="526"/>
            <p14:sldId id="528"/>
            <p14:sldId id="530"/>
            <p14:sldId id="533"/>
            <p14:sldId id="462"/>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B1E"/>
    <a:srgbClr val="2D2DB9"/>
    <a:srgbClr val="B50B1F"/>
    <a:srgbClr val="C30C20"/>
    <a:srgbClr val="2C5E4F"/>
    <a:srgbClr val="357361"/>
    <a:srgbClr val="6A6A6A"/>
    <a:srgbClr val="E66618"/>
    <a:srgbClr val="307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5" autoAdjust="0"/>
    <p:restoredTop sz="86427" autoAdjust="0"/>
  </p:normalViewPr>
  <p:slideViewPr>
    <p:cSldViewPr>
      <p:cViewPr varScale="1">
        <p:scale>
          <a:sx n="62" d="100"/>
          <a:sy n="62" d="100"/>
        </p:scale>
        <p:origin x="1824" y="72"/>
      </p:cViewPr>
      <p:guideLst>
        <p:guide orient="horz" pos="3408"/>
        <p:guide orient="horz" pos="3600"/>
        <p:guide orient="horz" pos="912"/>
        <p:guide orient="horz" pos="3360"/>
        <p:guide pos="5616"/>
        <p:guide pos="4320"/>
      </p:guideLst>
    </p:cSldViewPr>
  </p:slideViewPr>
  <p:outlineViewPr>
    <p:cViewPr>
      <p:scale>
        <a:sx n="33" d="100"/>
        <a:sy n="33" d="100"/>
      </p:scale>
      <p:origin x="0" y="-360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tags" Target="tags/tag1.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notesMaster" Target="notesMasters/notesMaster1.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png"/><Relationship Id="rId4" Type="http://schemas.openxmlformats.org/officeDocument/2006/relationships/image" Target="../media/image84.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png"/><Relationship Id="rId6" Type="http://schemas.openxmlformats.org/officeDocument/2006/relationships/image" Target="../media/image94.wmf"/><Relationship Id="rId5" Type="http://schemas.openxmlformats.org/officeDocument/2006/relationships/image" Target="../media/image93.png"/><Relationship Id="rId10" Type="http://schemas.openxmlformats.org/officeDocument/2006/relationships/image" Target="../media/image98.wmf"/><Relationship Id="rId4" Type="http://schemas.openxmlformats.org/officeDocument/2006/relationships/image" Target="../media/image92.wmf"/><Relationship Id="rId9" Type="http://schemas.openxmlformats.org/officeDocument/2006/relationships/image" Target="../media/image9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89.png"/><Relationship Id="rId6" Type="http://schemas.openxmlformats.org/officeDocument/2006/relationships/image" Target="../media/image110.png"/><Relationship Id="rId5" Type="http://schemas.openxmlformats.org/officeDocument/2006/relationships/image" Target="../media/image109.wmf"/><Relationship Id="rId4" Type="http://schemas.openxmlformats.org/officeDocument/2006/relationships/image" Target="../media/image108.png"/></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image" Target="../media/image121.wmf"/><Relationship Id="rId7" Type="http://schemas.openxmlformats.org/officeDocument/2006/relationships/image" Target="../media/image125.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5" Type="http://schemas.openxmlformats.org/officeDocument/2006/relationships/image" Target="../media/image134.wmf"/><Relationship Id="rId4" Type="http://schemas.openxmlformats.org/officeDocument/2006/relationships/image" Target="../media/image133.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image" Target="../media/image139.wmf"/><Relationship Id="rId7" Type="http://schemas.openxmlformats.org/officeDocument/2006/relationships/image" Target="../media/image125.wmf"/><Relationship Id="rId2" Type="http://schemas.openxmlformats.org/officeDocument/2006/relationships/image" Target="../media/image138.wmf"/><Relationship Id="rId1" Type="http://schemas.openxmlformats.org/officeDocument/2006/relationships/image" Target="../media/image122.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 Id="rId9" Type="http://schemas.openxmlformats.org/officeDocument/2006/relationships/image" Target="../media/image144.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image" Target="../media/image147.wmf"/><Relationship Id="rId7" Type="http://schemas.openxmlformats.org/officeDocument/2006/relationships/image" Target="../media/image151.wmf"/><Relationship Id="rId2" Type="http://schemas.openxmlformats.org/officeDocument/2006/relationships/image" Target="../media/image144.wmf"/><Relationship Id="rId1" Type="http://schemas.openxmlformats.org/officeDocument/2006/relationships/image" Target="../media/image142.wmf"/><Relationship Id="rId6" Type="http://schemas.openxmlformats.org/officeDocument/2006/relationships/image" Target="../media/image150.wmf"/><Relationship Id="rId11" Type="http://schemas.openxmlformats.org/officeDocument/2006/relationships/image" Target="../media/image155.wmf"/><Relationship Id="rId5" Type="http://schemas.openxmlformats.org/officeDocument/2006/relationships/image" Target="../media/image149.wmf"/><Relationship Id="rId10" Type="http://schemas.openxmlformats.org/officeDocument/2006/relationships/image" Target="../media/image154.wmf"/><Relationship Id="rId4" Type="http://schemas.openxmlformats.org/officeDocument/2006/relationships/image" Target="../media/image148.wmf"/><Relationship Id="rId9" Type="http://schemas.openxmlformats.org/officeDocument/2006/relationships/image" Target="../media/image15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image" Target="../media/image45.wmf"/><Relationship Id="rId7" Type="http://schemas.openxmlformats.org/officeDocument/2006/relationships/image" Target="../media/image162.wmf"/><Relationship Id="rId2" Type="http://schemas.openxmlformats.org/officeDocument/2006/relationships/image" Target="../media/image46.wmf"/><Relationship Id="rId1" Type="http://schemas.openxmlformats.org/officeDocument/2006/relationships/image" Target="../media/image44.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 Id="rId9" Type="http://schemas.openxmlformats.org/officeDocument/2006/relationships/image" Target="../media/image16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1.wmf"/><Relationship Id="rId7" Type="http://schemas.openxmlformats.org/officeDocument/2006/relationships/image" Target="../media/image171.wmf"/><Relationship Id="rId2" Type="http://schemas.openxmlformats.org/officeDocument/2006/relationships/image" Target="../media/image162.wmf"/><Relationship Id="rId1" Type="http://schemas.openxmlformats.org/officeDocument/2006/relationships/image" Target="../media/image167.wmf"/><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6.wmf"/><Relationship Id="rId1" Type="http://schemas.openxmlformats.org/officeDocument/2006/relationships/image" Target="../media/image44.wmf"/><Relationship Id="rId5" Type="http://schemas.openxmlformats.org/officeDocument/2006/relationships/image" Target="../media/image174.wmf"/><Relationship Id="rId4" Type="http://schemas.openxmlformats.org/officeDocument/2006/relationships/image" Target="../media/image17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image" Target="../media/image190.wmf"/><Relationship Id="rId7" Type="http://schemas.openxmlformats.org/officeDocument/2006/relationships/image" Target="../media/image194.wmf"/><Relationship Id="rId2" Type="http://schemas.openxmlformats.org/officeDocument/2006/relationships/image" Target="../media/image189.wmf"/><Relationship Id="rId1" Type="http://schemas.openxmlformats.org/officeDocument/2006/relationships/image" Target="../media/image188.wmf"/><Relationship Id="rId6" Type="http://schemas.openxmlformats.org/officeDocument/2006/relationships/image" Target="../media/image193.wmf"/><Relationship Id="rId5" Type="http://schemas.openxmlformats.org/officeDocument/2006/relationships/image" Target="../media/image192.wmf"/><Relationship Id="rId4" Type="http://schemas.openxmlformats.org/officeDocument/2006/relationships/image" Target="../media/image191.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image" Target="../media/image201.wmf"/><Relationship Id="rId7" Type="http://schemas.openxmlformats.org/officeDocument/2006/relationships/image" Target="../media/image205.wmf"/><Relationship Id="rId2" Type="http://schemas.openxmlformats.org/officeDocument/2006/relationships/image" Target="../media/image200.wmf"/><Relationship Id="rId1" Type="http://schemas.openxmlformats.org/officeDocument/2006/relationships/image" Target="../media/image199.wmf"/><Relationship Id="rId6" Type="http://schemas.openxmlformats.org/officeDocument/2006/relationships/image" Target="../media/image204.wmf"/><Relationship Id="rId5" Type="http://schemas.openxmlformats.org/officeDocument/2006/relationships/image" Target="../media/image203.wmf"/><Relationship Id="rId10" Type="http://schemas.openxmlformats.org/officeDocument/2006/relationships/image" Target="../media/image208.wmf"/><Relationship Id="rId4" Type="http://schemas.openxmlformats.org/officeDocument/2006/relationships/image" Target="../media/image202.wmf"/><Relationship Id="rId9" Type="http://schemas.openxmlformats.org/officeDocument/2006/relationships/image" Target="../media/image207.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image" Target="../media/image223.wmf"/><Relationship Id="rId3" Type="http://schemas.openxmlformats.org/officeDocument/2006/relationships/image" Target="../media/image213.wmf"/><Relationship Id="rId7" Type="http://schemas.openxmlformats.org/officeDocument/2006/relationships/image" Target="../media/image217.wmf"/><Relationship Id="rId12" Type="http://schemas.openxmlformats.org/officeDocument/2006/relationships/image" Target="../media/image222.wmf"/><Relationship Id="rId2" Type="http://schemas.openxmlformats.org/officeDocument/2006/relationships/image" Target="../media/image212.wmf"/><Relationship Id="rId1" Type="http://schemas.openxmlformats.org/officeDocument/2006/relationships/image" Target="../media/image211.wmf"/><Relationship Id="rId6" Type="http://schemas.openxmlformats.org/officeDocument/2006/relationships/image" Target="../media/image216.wmf"/><Relationship Id="rId11" Type="http://schemas.openxmlformats.org/officeDocument/2006/relationships/image" Target="../media/image221.wmf"/><Relationship Id="rId5" Type="http://schemas.openxmlformats.org/officeDocument/2006/relationships/image" Target="../media/image215.wmf"/><Relationship Id="rId10" Type="http://schemas.openxmlformats.org/officeDocument/2006/relationships/image" Target="../media/image220.wmf"/><Relationship Id="rId4" Type="http://schemas.openxmlformats.org/officeDocument/2006/relationships/image" Target="../media/image214.wmf"/><Relationship Id="rId9" Type="http://schemas.openxmlformats.org/officeDocument/2006/relationships/image" Target="../media/image219.wmf"/><Relationship Id="rId14" Type="http://schemas.openxmlformats.org/officeDocument/2006/relationships/image" Target="../media/image22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media/image229.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34.wmf"/><Relationship Id="rId7" Type="http://schemas.openxmlformats.org/officeDocument/2006/relationships/image" Target="../media/image238.wmf"/><Relationship Id="rId2" Type="http://schemas.openxmlformats.org/officeDocument/2006/relationships/image" Target="../media/image233.wmf"/><Relationship Id="rId1" Type="http://schemas.openxmlformats.org/officeDocument/2006/relationships/image" Target="../media/image229.wmf"/><Relationship Id="rId6" Type="http://schemas.openxmlformats.org/officeDocument/2006/relationships/image" Target="../media/image237.wmf"/><Relationship Id="rId5" Type="http://schemas.openxmlformats.org/officeDocument/2006/relationships/image" Target="../media/image236.wmf"/><Relationship Id="rId4" Type="http://schemas.openxmlformats.org/officeDocument/2006/relationships/image" Target="../media/image235.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46.wmf"/><Relationship Id="rId3" Type="http://schemas.openxmlformats.org/officeDocument/2006/relationships/image" Target="../media/image241.wmf"/><Relationship Id="rId7" Type="http://schemas.openxmlformats.org/officeDocument/2006/relationships/image" Target="../media/image245.wmf"/><Relationship Id="rId2" Type="http://schemas.openxmlformats.org/officeDocument/2006/relationships/image" Target="../media/image240.wmf"/><Relationship Id="rId1" Type="http://schemas.openxmlformats.org/officeDocument/2006/relationships/image" Target="../media/image229.wmf"/><Relationship Id="rId6" Type="http://schemas.openxmlformats.org/officeDocument/2006/relationships/image" Target="../media/image244.wmf"/><Relationship Id="rId5" Type="http://schemas.openxmlformats.org/officeDocument/2006/relationships/image" Target="../media/image243.wmf"/><Relationship Id="rId10" Type="http://schemas.openxmlformats.org/officeDocument/2006/relationships/image" Target="../media/image248.wmf"/><Relationship Id="rId4" Type="http://schemas.openxmlformats.org/officeDocument/2006/relationships/image" Target="../media/image242.wmf"/><Relationship Id="rId9" Type="http://schemas.openxmlformats.org/officeDocument/2006/relationships/image" Target="../media/image24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49.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image" Target="../media/image227.wmf"/><Relationship Id="rId7" Type="http://schemas.openxmlformats.org/officeDocument/2006/relationships/image" Target="../media/image256.wmf"/><Relationship Id="rId2" Type="http://schemas.openxmlformats.org/officeDocument/2006/relationships/image" Target="../media/image252.wmf"/><Relationship Id="rId1" Type="http://schemas.openxmlformats.org/officeDocument/2006/relationships/image" Target="../media/image251.wmf"/><Relationship Id="rId6" Type="http://schemas.openxmlformats.org/officeDocument/2006/relationships/image" Target="../media/image255.wmf"/><Relationship Id="rId5" Type="http://schemas.openxmlformats.org/officeDocument/2006/relationships/image" Target="../media/image254.wmf"/><Relationship Id="rId4" Type="http://schemas.openxmlformats.org/officeDocument/2006/relationships/image" Target="../media/image253.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66.wmf"/><Relationship Id="rId3" Type="http://schemas.openxmlformats.org/officeDocument/2006/relationships/image" Target="../media/image261.wmf"/><Relationship Id="rId7" Type="http://schemas.openxmlformats.org/officeDocument/2006/relationships/image" Target="../media/image265.wmf"/><Relationship Id="rId2" Type="http://schemas.openxmlformats.org/officeDocument/2006/relationships/image" Target="../media/image260.wmf"/><Relationship Id="rId1" Type="http://schemas.openxmlformats.org/officeDocument/2006/relationships/image" Target="../media/image259.wmf"/><Relationship Id="rId6" Type="http://schemas.openxmlformats.org/officeDocument/2006/relationships/image" Target="../media/image264.wmf"/><Relationship Id="rId5" Type="http://schemas.openxmlformats.org/officeDocument/2006/relationships/image" Target="../media/image263.wmf"/><Relationship Id="rId4" Type="http://schemas.openxmlformats.org/officeDocument/2006/relationships/image" Target="../media/image26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86.wmf"/><Relationship Id="rId13" Type="http://schemas.openxmlformats.org/officeDocument/2006/relationships/image" Target="../media/image291.wmf"/><Relationship Id="rId3" Type="http://schemas.openxmlformats.org/officeDocument/2006/relationships/image" Target="../media/image281.wmf"/><Relationship Id="rId7" Type="http://schemas.openxmlformats.org/officeDocument/2006/relationships/image" Target="../media/image285.wmf"/><Relationship Id="rId12" Type="http://schemas.openxmlformats.org/officeDocument/2006/relationships/image" Target="../media/image290.wmf"/><Relationship Id="rId2" Type="http://schemas.openxmlformats.org/officeDocument/2006/relationships/image" Target="../media/image280.png"/><Relationship Id="rId1" Type="http://schemas.openxmlformats.org/officeDocument/2006/relationships/image" Target="../media/image279.wmf"/><Relationship Id="rId6" Type="http://schemas.openxmlformats.org/officeDocument/2006/relationships/image" Target="../media/image284.wmf"/><Relationship Id="rId11" Type="http://schemas.openxmlformats.org/officeDocument/2006/relationships/image" Target="../media/image289.png"/><Relationship Id="rId5" Type="http://schemas.openxmlformats.org/officeDocument/2006/relationships/image" Target="../media/image283.png"/><Relationship Id="rId10" Type="http://schemas.openxmlformats.org/officeDocument/2006/relationships/image" Target="../media/image288.wmf"/><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298.wmf"/><Relationship Id="rId1" Type="http://schemas.openxmlformats.org/officeDocument/2006/relationships/image" Target="../media/image159.wmf"/><Relationship Id="rId6" Type="http://schemas.openxmlformats.org/officeDocument/2006/relationships/image" Target="../media/image300.wmf"/><Relationship Id="rId5" Type="http://schemas.openxmlformats.org/officeDocument/2006/relationships/image" Target="../media/image163.wmf"/><Relationship Id="rId4" Type="http://schemas.openxmlformats.org/officeDocument/2006/relationships/image" Target="../media/image29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 Id="rId6" Type="http://schemas.openxmlformats.org/officeDocument/2006/relationships/image" Target="../media/image306.wmf"/><Relationship Id="rId5" Type="http://schemas.openxmlformats.org/officeDocument/2006/relationships/image" Target="../media/image299.wmf"/><Relationship Id="rId4" Type="http://schemas.openxmlformats.org/officeDocument/2006/relationships/image" Target="../media/image305.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315.wmf"/><Relationship Id="rId3" Type="http://schemas.openxmlformats.org/officeDocument/2006/relationships/image" Target="../media/image310.wmf"/><Relationship Id="rId7" Type="http://schemas.openxmlformats.org/officeDocument/2006/relationships/image" Target="../media/image314.wmf"/><Relationship Id="rId2" Type="http://schemas.openxmlformats.org/officeDocument/2006/relationships/image" Target="../media/image309.wmf"/><Relationship Id="rId1" Type="http://schemas.openxmlformats.org/officeDocument/2006/relationships/image" Target="../media/image308.wmf"/><Relationship Id="rId6" Type="http://schemas.openxmlformats.org/officeDocument/2006/relationships/image" Target="../media/image313.wmf"/><Relationship Id="rId5" Type="http://schemas.openxmlformats.org/officeDocument/2006/relationships/image" Target="../media/image312.wmf"/><Relationship Id="rId4" Type="http://schemas.openxmlformats.org/officeDocument/2006/relationships/image" Target="../media/image3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png"/><Relationship Id="rId4"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11" Type="http://schemas.openxmlformats.org/officeDocument/2006/relationships/image" Target="../media/image75.png"/><Relationship Id="rId5" Type="http://schemas.openxmlformats.org/officeDocument/2006/relationships/image" Target="../media/image69.wmf"/><Relationship Id="rId10" Type="http://schemas.openxmlformats.org/officeDocument/2006/relationships/image" Target="../media/image74.wmf"/><Relationship Id="rId4" Type="http://schemas.openxmlformats.org/officeDocument/2006/relationships/image" Target="../media/image68.wmf"/><Relationship Id="rId9"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7/15/2019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7/15/2019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12</a:t>
            </a:fld>
            <a:endParaRPr lang="en-US"/>
          </a:p>
        </p:txBody>
      </p:sp>
    </p:spTree>
    <p:extLst>
      <p:ext uri="{BB962C8B-B14F-4D97-AF65-F5344CB8AC3E}">
        <p14:creationId xmlns:p14="http://schemas.microsoft.com/office/powerpoint/2010/main" val="2467522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25</a:t>
            </a:fld>
            <a:endParaRPr lang="en-US"/>
          </a:p>
        </p:txBody>
      </p:sp>
    </p:spTree>
    <p:extLst>
      <p:ext uri="{BB962C8B-B14F-4D97-AF65-F5344CB8AC3E}">
        <p14:creationId xmlns:p14="http://schemas.microsoft.com/office/powerpoint/2010/main" val="794335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32</a:t>
            </a:fld>
            <a:endParaRPr lang="en-US"/>
          </a:p>
        </p:txBody>
      </p:sp>
    </p:spTree>
    <p:extLst>
      <p:ext uri="{BB962C8B-B14F-4D97-AF65-F5344CB8AC3E}">
        <p14:creationId xmlns:p14="http://schemas.microsoft.com/office/powerpoint/2010/main" val="2015598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35</a:t>
            </a:fld>
            <a:endParaRPr lang="en-US"/>
          </a:p>
        </p:txBody>
      </p:sp>
    </p:spTree>
    <p:extLst>
      <p:ext uri="{BB962C8B-B14F-4D97-AF65-F5344CB8AC3E}">
        <p14:creationId xmlns:p14="http://schemas.microsoft.com/office/powerpoint/2010/main" val="2397706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57</a:t>
            </a:fld>
            <a:endParaRPr lang="en-US"/>
          </a:p>
        </p:txBody>
      </p:sp>
    </p:spTree>
    <p:extLst>
      <p:ext uri="{BB962C8B-B14F-4D97-AF65-F5344CB8AC3E}">
        <p14:creationId xmlns:p14="http://schemas.microsoft.com/office/powerpoint/2010/main" val="240807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03D02-7E89-4EBF-B123-9C334E1BFEF7}" type="slidenum">
              <a:rPr lang="en-US" smtClean="0"/>
              <a:t>70</a:t>
            </a:fld>
            <a:endParaRPr lang="en-US"/>
          </a:p>
        </p:txBody>
      </p:sp>
    </p:spTree>
    <p:extLst>
      <p:ext uri="{BB962C8B-B14F-4D97-AF65-F5344CB8AC3E}">
        <p14:creationId xmlns:p14="http://schemas.microsoft.com/office/powerpoint/2010/main" val="4004863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5D003D02-7E89-4EBF-B123-9C334E1BFEF7}" type="slidenum">
              <a:rPr lang="en-US" smtClean="0"/>
              <a:t>71</a:t>
            </a:fld>
            <a:endParaRPr lang="en-US"/>
          </a:p>
        </p:txBody>
      </p:sp>
    </p:spTree>
    <p:extLst>
      <p:ext uri="{BB962C8B-B14F-4D97-AF65-F5344CB8AC3E}">
        <p14:creationId xmlns:p14="http://schemas.microsoft.com/office/powerpoint/2010/main" val="311625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0.xml"/><Relationship Id="rId4" Type="http://schemas.openxmlformats.org/officeDocument/2006/relationships/image" Target="../media/image7.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8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2552700"/>
            <a:ext cx="8229600" cy="1066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48100"/>
            <a:ext cx="82296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724400" y="4857750"/>
            <a:ext cx="4114800" cy="5715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56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5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80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1"/>
          <p:cNvSpPr>
            <a:spLocks noGrp="1"/>
          </p:cNvSpPr>
          <p:nvPr>
            <p:ph idx="1"/>
          </p:nvPr>
        </p:nvSpPr>
        <p:spPr>
          <a:xfrm>
            <a:off x="457200" y="9906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7" name="Content Placeholder 1"/>
          <p:cNvSpPr>
            <a:spLocks noGrp="1"/>
          </p:cNvSpPr>
          <p:nvPr>
            <p:ph idx="13"/>
          </p:nvPr>
        </p:nvSpPr>
        <p:spPr>
          <a:xfrm>
            <a:off x="457200" y="1600200"/>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2215376"/>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2830552"/>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344572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4003288"/>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18"/>
          </p:nvPr>
        </p:nvSpPr>
        <p:spPr>
          <a:xfrm>
            <a:off x="457200" y="4601737"/>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19"/>
          </p:nvPr>
        </p:nvSpPr>
        <p:spPr>
          <a:xfrm>
            <a:off x="457200" y="5168591"/>
            <a:ext cx="8229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idx="20"/>
          </p:nvPr>
        </p:nvSpPr>
        <p:spPr>
          <a:xfrm>
            <a:off x="457200" y="5690840"/>
            <a:ext cx="37338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
          <p:cNvSpPr>
            <a:spLocks noGrp="1"/>
          </p:cNvSpPr>
          <p:nvPr>
            <p:ph idx="21"/>
          </p:nvPr>
        </p:nvSpPr>
        <p:spPr>
          <a:xfrm>
            <a:off x="4343400" y="5681546"/>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
          <p:cNvSpPr>
            <a:spLocks noGrp="1"/>
          </p:cNvSpPr>
          <p:nvPr>
            <p:ph idx="22"/>
          </p:nvPr>
        </p:nvSpPr>
        <p:spPr>
          <a:xfrm>
            <a:off x="5401733" y="60960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
          <p:cNvSpPr>
            <a:spLocks noGrp="1"/>
          </p:cNvSpPr>
          <p:nvPr>
            <p:ph idx="23"/>
          </p:nvPr>
        </p:nvSpPr>
        <p:spPr>
          <a:xfrm>
            <a:off x="6743700" y="5656973"/>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
          <p:cNvSpPr>
            <a:spLocks noGrp="1"/>
          </p:cNvSpPr>
          <p:nvPr>
            <p:ph idx="24"/>
          </p:nvPr>
        </p:nvSpPr>
        <p:spPr>
          <a:xfrm>
            <a:off x="6734821" y="6172200"/>
            <a:ext cx="2133600" cy="457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533400" y="228600"/>
            <a:ext cx="8153400" cy="639762"/>
          </a:xfrm>
          <a:prstGeom prst="rect">
            <a:avLst/>
          </a:prstGeom>
        </p:spPr>
        <p:txBody>
          <a:bodyPr/>
          <a:lstStyle>
            <a:lvl1pPr>
              <a:defRPr lang="en-US" sz="3600" dirty="0">
                <a:solidFill>
                  <a:schemeClr val="bg2"/>
                </a:solidFill>
                <a:latin typeface="Times New Roman" panose="02020603050405020304" pitchFamily="18" charset="0"/>
                <a:cs typeface="Times New Roman" panose="02020603050405020304" pitchFamily="18" charset="0"/>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atin typeface="Times New Roman" panose="02020603050405020304" pitchFamily="18" charset="0"/>
                <a:cs typeface="Times New Roman" panose="02020603050405020304" pitchFamily="18" charset="0"/>
              </a:defRPr>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Times New Roman" panose="02020603050405020304" pitchFamily="18" charset="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5" name="Content Placeholder 6"/>
          <p:cNvSpPr>
            <a:spLocks noGrp="1"/>
          </p:cNvSpPr>
          <p:nvPr>
            <p:ph sz="quarter" idx="18"/>
          </p:nvPr>
        </p:nvSpPr>
        <p:spPr>
          <a:xfrm>
            <a:off x="4876800" y="5649785"/>
            <a:ext cx="4267200" cy="762000"/>
          </a:xfrm>
          <a:prstGeom prst="rect">
            <a:avLst/>
          </a:prstGeom>
        </p:spPr>
        <p:txBody>
          <a:bodyPr/>
          <a:lstStyle>
            <a:lvl1pPr marL="0" indent="0">
              <a:spcAft>
                <a:spcPts val="800"/>
              </a:spcAft>
              <a:buFont typeface="Arial" panose="020B0604020202020204" pitchFamily="34" charset="0"/>
              <a:buNone/>
              <a:defRPr sz="2400">
                <a:latin typeface="Times New Roman" panose="02020603050405020304" pitchFamily="18" charset="0"/>
                <a:cs typeface="Times New Roman" panose="02020603050405020304" pitchFamily="18" charset="0"/>
              </a:defRPr>
            </a:lvl1pPr>
            <a:lvl2pPr marL="800100" indent="-342900">
              <a:spcAft>
                <a:spcPts val="800"/>
              </a:spcAft>
              <a:buFont typeface="Arial" panose="020B0604020202020204" pitchFamily="34" charset="0"/>
              <a:buChar char="•"/>
              <a:defRPr sz="2000">
                <a:latin typeface="Times New Roman" panose="02020603050405020304" pitchFamily="18" charset="0"/>
                <a:cs typeface="Times New Roman" panose="02020603050405020304" pitchFamily="18" charset="0"/>
              </a:defRPr>
            </a:lvl2pPr>
            <a:lvl3pPr marL="1200150" indent="-285750">
              <a:spcAft>
                <a:spcPts val="800"/>
              </a:spcAft>
              <a:buFont typeface="Arial" panose="020B0604020202020204" pitchFamily="34" charset="0"/>
              <a:buChar char="•"/>
              <a:defRPr sz="1800">
                <a:latin typeface="Times New Roman" panose="02020603050405020304" pitchFamily="18" charset="0"/>
                <a:cs typeface="Times New Roman" panose="02020603050405020304" pitchFamily="18" charset="0"/>
              </a:defRPr>
            </a:lvl3pPr>
            <a:lvl4pPr marL="16573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4pPr>
            <a:lvl5pPr marL="2114550" indent="-285750">
              <a:spcAft>
                <a:spcPts val="800"/>
              </a:spcAft>
              <a:buFont typeface="Arial" panose="020B0604020202020204" pitchFamily="34" charset="0"/>
              <a:buChar char="•"/>
              <a:defRPr sz="16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444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159416" y="228600"/>
            <a:ext cx="8755984"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778188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457200"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201" y="228600"/>
            <a:ext cx="82296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457199" y="228600"/>
            <a:ext cx="82296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788637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388451059"/>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449066748"/>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1576666247"/>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914615832"/>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877623072"/>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037870294"/>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425963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963963216"/>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750965593"/>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338717425"/>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24245987"/>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4048593597"/>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772490001"/>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334690322"/>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542438681"/>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04473975"/>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44196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5" name="Text Placeholder 4"/>
          <p:cNvSpPr>
            <a:spLocks noGrp="1"/>
          </p:cNvSpPr>
          <p:nvPr>
            <p:ph type="body" sz="quarter" idx="12"/>
          </p:nvPr>
        </p:nvSpPr>
        <p:spPr>
          <a:xfrm>
            <a:off x="49213" y="6781800"/>
            <a:ext cx="8408987" cy="76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6248400" y="2590800"/>
            <a:ext cx="2667000" cy="30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4"/>
          </p:nvPr>
        </p:nvSpPr>
        <p:spPr>
          <a:xfrm>
            <a:off x="1219200" y="609600"/>
            <a:ext cx="6400800" cy="12192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5"/>
          </p:nvPr>
        </p:nvSpPr>
        <p:spPr>
          <a:xfrm>
            <a:off x="1295400" y="2057400"/>
            <a:ext cx="5334000" cy="381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14166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F87F75-B02E-4B99-A7DE-7306A00B92FA}"/>
              </a:ext>
            </a:extLst>
          </p:cNvPr>
          <p:cNvSpPr>
            <a:spLocks noGrp="1" noChangeArrowheads="1"/>
          </p:cNvSpPr>
          <p:nvPr>
            <p:ph type="dt" sz="half" idx="10"/>
          </p:nvPr>
        </p:nvSpPr>
        <p:spPr>
          <a:ln/>
        </p:spPr>
        <p:txBody>
          <a:bodyPr/>
          <a:lstStyle>
            <a:lvl1pPr>
              <a:defRPr/>
            </a:lvl1pPr>
          </a:lstStyle>
          <a:p>
            <a:pPr>
              <a:defRPr/>
            </a:pPr>
            <a:fld id="{956EFD7F-F8DC-4ACD-B464-103F1413B420}" type="datetime2">
              <a:rPr lang="en-US" smtClean="0"/>
              <a:t>Monday, July 15, 2019</a:t>
            </a:fld>
            <a:endParaRPr lang="en-US" altLang="en-US"/>
          </a:p>
        </p:txBody>
      </p:sp>
      <p:sp>
        <p:nvSpPr>
          <p:cNvPr id="5" name="Rectangle 5">
            <a:extLst>
              <a:ext uri="{FF2B5EF4-FFF2-40B4-BE49-F238E27FC236}">
                <a16:creationId xmlns:a16="http://schemas.microsoft.com/office/drawing/2014/main" id="{21E22A6C-9B0A-4608-BB95-70E5668C43B0}"/>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6" name="Rectangle 6">
            <a:extLst>
              <a:ext uri="{FF2B5EF4-FFF2-40B4-BE49-F238E27FC236}">
                <a16:creationId xmlns:a16="http://schemas.microsoft.com/office/drawing/2014/main" id="{01EACFFF-A3FE-4829-91D0-4A735FB2CC5D}"/>
              </a:ext>
            </a:extLst>
          </p:cNvPr>
          <p:cNvSpPr>
            <a:spLocks noGrp="1" noChangeArrowheads="1"/>
          </p:cNvSpPr>
          <p:nvPr>
            <p:ph type="sldNum" sz="quarter" idx="12"/>
          </p:nvPr>
        </p:nvSpPr>
        <p:spPr>
          <a:ln/>
        </p:spPr>
        <p:txBody>
          <a:bodyPr/>
          <a:lstStyle>
            <a:lvl1pPr>
              <a:defRPr/>
            </a:lvl1pPr>
          </a:lstStyle>
          <a:p>
            <a:fld id="{2DC6BF32-B7D7-4D6E-8A42-59319D4FA23C}" type="slidenum">
              <a:rPr lang="en-US" altLang="en-US"/>
              <a:pPr/>
              <a:t>‹#›</a:t>
            </a:fld>
            <a:endParaRPr lang="en-US" altLang="en-US"/>
          </a:p>
        </p:txBody>
      </p:sp>
    </p:spTree>
    <p:extLst>
      <p:ext uri="{BB962C8B-B14F-4D97-AF65-F5344CB8AC3E}">
        <p14:creationId xmlns:p14="http://schemas.microsoft.com/office/powerpoint/2010/main" val="2173354543"/>
      </p:ext>
    </p:extLst>
  </p:cSld>
  <p:clrMapOvr>
    <a:masterClrMapping/>
  </p:clrMapOvr>
  <p:transition>
    <p:push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4FEBDD6-DE1E-4FA4-962D-5FBDF332954A}"/>
              </a:ext>
            </a:extLst>
          </p:cNvPr>
          <p:cNvSpPr>
            <a:spLocks noGrp="1" noChangeArrowheads="1"/>
          </p:cNvSpPr>
          <p:nvPr>
            <p:ph type="dt" sz="half" idx="10"/>
          </p:nvPr>
        </p:nvSpPr>
        <p:spPr>
          <a:ln/>
        </p:spPr>
        <p:txBody>
          <a:bodyPr/>
          <a:lstStyle>
            <a:lvl1pPr>
              <a:defRPr/>
            </a:lvl1pPr>
          </a:lstStyle>
          <a:p>
            <a:pPr>
              <a:defRPr/>
            </a:pPr>
            <a:fld id="{E7EDFEC8-20E3-408C-A4E2-4EA940F600CF}" type="datetime2">
              <a:rPr lang="en-US" smtClean="0"/>
              <a:t>Monday, July 15, 2019</a:t>
            </a:fld>
            <a:endParaRPr lang="en-US" altLang="en-US"/>
          </a:p>
        </p:txBody>
      </p:sp>
      <p:sp>
        <p:nvSpPr>
          <p:cNvPr id="6" name="Rectangle 5">
            <a:extLst>
              <a:ext uri="{FF2B5EF4-FFF2-40B4-BE49-F238E27FC236}">
                <a16:creationId xmlns:a16="http://schemas.microsoft.com/office/drawing/2014/main" id="{DF8D505A-84D3-4177-A09C-78A52673FC74}"/>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A4DD1C85-E328-4B1C-AC08-259D3E72C941}"/>
              </a:ext>
            </a:extLst>
          </p:cNvPr>
          <p:cNvSpPr>
            <a:spLocks noGrp="1" noChangeArrowheads="1"/>
          </p:cNvSpPr>
          <p:nvPr>
            <p:ph type="sldNum" sz="quarter" idx="12"/>
          </p:nvPr>
        </p:nvSpPr>
        <p:spPr>
          <a:ln/>
        </p:spPr>
        <p:txBody>
          <a:bodyPr/>
          <a:lstStyle>
            <a:lvl1pPr>
              <a:defRPr/>
            </a:lvl1pPr>
          </a:lstStyle>
          <a:p>
            <a:fld id="{84F9DE21-38F5-434B-A866-47B4794812ED}" type="slidenum">
              <a:rPr lang="en-US" altLang="en-US"/>
              <a:pPr/>
              <a:t>‹#›</a:t>
            </a:fld>
            <a:endParaRPr lang="en-US" altLang="en-US"/>
          </a:p>
        </p:txBody>
      </p:sp>
    </p:spTree>
    <p:extLst>
      <p:ext uri="{BB962C8B-B14F-4D97-AF65-F5344CB8AC3E}">
        <p14:creationId xmlns:p14="http://schemas.microsoft.com/office/powerpoint/2010/main" val="621567834"/>
      </p:ext>
    </p:extLst>
  </p:cSld>
  <p:clrMapOvr>
    <a:masterClrMapping/>
  </p:clrMapOvr>
  <p:transition>
    <p:push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C96323E-EB35-46F0-9DF8-C389091FCB6A}"/>
              </a:ext>
            </a:extLst>
          </p:cNvPr>
          <p:cNvSpPr>
            <a:spLocks noGrp="1" noChangeArrowheads="1"/>
          </p:cNvSpPr>
          <p:nvPr>
            <p:ph type="dt" sz="half" idx="10"/>
          </p:nvPr>
        </p:nvSpPr>
        <p:spPr>
          <a:ln/>
        </p:spPr>
        <p:txBody>
          <a:bodyPr/>
          <a:lstStyle>
            <a:lvl1pPr>
              <a:defRPr/>
            </a:lvl1pPr>
          </a:lstStyle>
          <a:p>
            <a:pPr>
              <a:defRPr/>
            </a:pPr>
            <a:fld id="{65FACE12-7B3D-498A-9888-34FD83461656}" type="datetime2">
              <a:rPr lang="en-US" smtClean="0"/>
              <a:t>Monday, July 15, 2019</a:t>
            </a:fld>
            <a:endParaRPr lang="en-US" altLang="en-US"/>
          </a:p>
        </p:txBody>
      </p:sp>
      <p:sp>
        <p:nvSpPr>
          <p:cNvPr id="3" name="Rectangle 5">
            <a:extLst>
              <a:ext uri="{FF2B5EF4-FFF2-40B4-BE49-F238E27FC236}">
                <a16:creationId xmlns:a16="http://schemas.microsoft.com/office/drawing/2014/main" id="{A02E86C4-EEC0-4E1D-A173-177DBC3D9F8D}"/>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4" name="Rectangle 6">
            <a:extLst>
              <a:ext uri="{FF2B5EF4-FFF2-40B4-BE49-F238E27FC236}">
                <a16:creationId xmlns:a16="http://schemas.microsoft.com/office/drawing/2014/main" id="{DAA74E6D-4701-48B8-AC06-3758CF843688}"/>
              </a:ext>
            </a:extLst>
          </p:cNvPr>
          <p:cNvSpPr>
            <a:spLocks noGrp="1" noChangeArrowheads="1"/>
          </p:cNvSpPr>
          <p:nvPr>
            <p:ph type="sldNum" sz="quarter" idx="12"/>
          </p:nvPr>
        </p:nvSpPr>
        <p:spPr>
          <a:ln/>
        </p:spPr>
        <p:txBody>
          <a:bodyPr/>
          <a:lstStyle>
            <a:lvl1pPr>
              <a:defRPr/>
            </a:lvl1pPr>
          </a:lstStyle>
          <a:p>
            <a:fld id="{28351CB3-B6E8-4EC6-BCBD-5F11EF97D96F}" type="slidenum">
              <a:rPr lang="en-US" altLang="en-US"/>
              <a:pPr/>
              <a:t>‹#›</a:t>
            </a:fld>
            <a:endParaRPr lang="en-US" altLang="en-US"/>
          </a:p>
        </p:txBody>
      </p:sp>
    </p:spTree>
    <p:extLst>
      <p:ext uri="{BB962C8B-B14F-4D97-AF65-F5344CB8AC3E}">
        <p14:creationId xmlns:p14="http://schemas.microsoft.com/office/powerpoint/2010/main" val="1892759027"/>
      </p:ext>
    </p:extLst>
  </p:cSld>
  <p:clrMapOvr>
    <a:masterClrMapping/>
  </p:clrMapOvr>
  <p:transition>
    <p:push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DC797CA-46AC-41E9-BF01-A3F98EEB18E7}"/>
              </a:ext>
            </a:extLst>
          </p:cNvPr>
          <p:cNvSpPr>
            <a:spLocks noGrp="1" noChangeArrowheads="1"/>
          </p:cNvSpPr>
          <p:nvPr>
            <p:ph type="dt" sz="half" idx="10"/>
          </p:nvPr>
        </p:nvSpPr>
        <p:spPr>
          <a:ln/>
        </p:spPr>
        <p:txBody>
          <a:bodyPr/>
          <a:lstStyle>
            <a:lvl1pPr>
              <a:defRPr/>
            </a:lvl1pPr>
          </a:lstStyle>
          <a:p>
            <a:pPr>
              <a:defRPr/>
            </a:pPr>
            <a:fld id="{022C22E0-DC83-44BA-BEE1-AE43BEDEAE6E}" type="datetime2">
              <a:rPr lang="en-US" smtClean="0"/>
              <a:t>Monday, July 15, 2019</a:t>
            </a:fld>
            <a:endParaRPr lang="en-US" altLang="en-US"/>
          </a:p>
        </p:txBody>
      </p:sp>
      <p:sp>
        <p:nvSpPr>
          <p:cNvPr id="6" name="Rectangle 5">
            <a:extLst>
              <a:ext uri="{FF2B5EF4-FFF2-40B4-BE49-F238E27FC236}">
                <a16:creationId xmlns:a16="http://schemas.microsoft.com/office/drawing/2014/main" id="{2749DA7A-FD4D-4537-AFA0-DED34805A75B}"/>
              </a:ext>
            </a:extLst>
          </p:cNvPr>
          <p:cNvSpPr>
            <a:spLocks noGrp="1" noChangeArrowheads="1"/>
          </p:cNvSpPr>
          <p:nvPr>
            <p:ph type="ftr" sz="quarter" idx="11"/>
          </p:nvPr>
        </p:nvSpPr>
        <p:spPr>
          <a:ln/>
        </p:spPr>
        <p:txBody>
          <a:bodyPr/>
          <a:lstStyle>
            <a:lvl1pPr>
              <a:defRPr/>
            </a:lvl1pPr>
          </a:lstStyle>
          <a:p>
            <a:pPr>
              <a:defRPr/>
            </a:pPr>
            <a:r>
              <a:rPr lang="en-US" altLang="en-US"/>
              <a:t>Ch. 1 Introduction</a:t>
            </a:r>
          </a:p>
        </p:txBody>
      </p:sp>
      <p:sp>
        <p:nvSpPr>
          <p:cNvPr id="7" name="Rectangle 6">
            <a:extLst>
              <a:ext uri="{FF2B5EF4-FFF2-40B4-BE49-F238E27FC236}">
                <a16:creationId xmlns:a16="http://schemas.microsoft.com/office/drawing/2014/main" id="{866AE3A9-3629-4133-B2D5-0BEE1D7DD071}"/>
              </a:ext>
            </a:extLst>
          </p:cNvPr>
          <p:cNvSpPr>
            <a:spLocks noGrp="1" noChangeArrowheads="1"/>
          </p:cNvSpPr>
          <p:nvPr>
            <p:ph type="sldNum" sz="quarter" idx="12"/>
          </p:nvPr>
        </p:nvSpPr>
        <p:spPr>
          <a:ln/>
        </p:spPr>
        <p:txBody>
          <a:bodyPr/>
          <a:lstStyle>
            <a:lvl1pPr>
              <a:defRPr/>
            </a:lvl1pPr>
          </a:lstStyle>
          <a:p>
            <a:fld id="{59F46501-647B-42CE-AC51-58D414059F61}" type="slidenum">
              <a:rPr lang="en-US" altLang="en-US"/>
              <a:pPr/>
              <a:t>‹#›</a:t>
            </a:fld>
            <a:endParaRPr lang="en-US" altLang="en-US"/>
          </a:p>
        </p:txBody>
      </p:sp>
    </p:spTree>
    <p:extLst>
      <p:ext uri="{BB962C8B-B14F-4D97-AF65-F5344CB8AC3E}">
        <p14:creationId xmlns:p14="http://schemas.microsoft.com/office/powerpoint/2010/main" val="1104199316"/>
      </p:ext>
    </p:extLst>
  </p:cSld>
  <p:clrMapOvr>
    <a:masterClrMapping/>
  </p:clrMapOvr>
  <p:transition>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10.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3.gif"/><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4.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 id="2147483969"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167214069"/>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6002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 2019 McGraw-Hill Education.</a:t>
            </a: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7" r:id="rId2"/>
    <p:sldLayoutId id="2147483970" r:id="rId3"/>
    <p:sldLayoutId id="2147483966" r:id="rId4"/>
    <p:sldLayoutId id="2147483971" r:id="rId5"/>
    <p:sldLayoutId id="2147483972" r:id="rId6"/>
    <p:sldLayoutId id="2147483952" r:id="rId7"/>
    <p:sldLayoutId id="2147483964" r:id="rId8"/>
    <p:sldLayoutId id="2147483953" r:id="rId9"/>
    <p:sldLayoutId id="2147483954" r:id="rId10"/>
    <p:sldLayoutId id="2147483955" r:id="rId11"/>
    <p:sldLayoutId id="2147483956" r:id="rId12"/>
    <p:sldLayoutId id="2147483957" r:id="rId13"/>
    <p:sldLayoutId id="2147483958" r:id="rId14"/>
    <p:sldLayoutId id="2147483959" r:id="rId15"/>
    <p:sldLayoutId id="2147483973"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9.xml"/><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notesSlide" Target="../notesSlides/notesSlide1.xml"/><Relationship Id="rId7" Type="http://schemas.openxmlformats.org/officeDocument/2006/relationships/oleObject" Target="../embeddings/oleObject10.bin"/><Relationship Id="rId2" Type="http://schemas.openxmlformats.org/officeDocument/2006/relationships/slideLayout" Target="../slideLayouts/slideLayout29.xml"/><Relationship Id="rId1" Type="http://schemas.openxmlformats.org/officeDocument/2006/relationships/vmlDrawing" Target="../drawings/vmlDrawing6.vml"/><Relationship Id="rId6" Type="http://schemas.openxmlformats.org/officeDocument/2006/relationships/image" Target="../media/image36.wmf"/><Relationship Id="rId5" Type="http://schemas.openxmlformats.org/officeDocument/2006/relationships/oleObject" Target="../embeddings/oleObject9.bin"/><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9.xm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47.jpeg"/><Relationship Id="rId7" Type="http://schemas.openxmlformats.org/officeDocument/2006/relationships/image" Target="../media/image45.wmf"/><Relationship Id="rId2" Type="http://schemas.openxmlformats.org/officeDocument/2006/relationships/slideLayout" Target="../slideLayouts/slideLayout29.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44.wmf"/><Relationship Id="rId10" Type="http://schemas.openxmlformats.org/officeDocument/2006/relationships/image" Target="../media/image48.jpeg"/><Relationship Id="rId4" Type="http://schemas.openxmlformats.org/officeDocument/2006/relationships/oleObject" Target="../embeddings/oleObject11.bin"/><Relationship Id="rId9" Type="http://schemas.openxmlformats.org/officeDocument/2006/relationships/image" Target="../media/image46.wmf"/></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e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6.wmf"/><Relationship Id="rId18" Type="http://schemas.openxmlformats.org/officeDocument/2006/relationships/oleObject" Target="../embeddings/oleObject20.bin"/><Relationship Id="rId3" Type="http://schemas.openxmlformats.org/officeDocument/2006/relationships/oleObject" Target="../embeddings/oleObject14.bin"/><Relationship Id="rId21" Type="http://schemas.openxmlformats.org/officeDocument/2006/relationships/image" Target="../media/image60.png"/><Relationship Id="rId7" Type="http://schemas.openxmlformats.org/officeDocument/2006/relationships/image" Target="../media/image54.wmf"/><Relationship Id="rId12" Type="http://schemas.openxmlformats.org/officeDocument/2006/relationships/oleObject" Target="../embeddings/oleObject17.bin"/><Relationship Id="rId17" Type="http://schemas.openxmlformats.org/officeDocument/2006/relationships/image" Target="../media/image58.wmf"/><Relationship Id="rId2" Type="http://schemas.openxmlformats.org/officeDocument/2006/relationships/slideLayout" Target="../slideLayouts/slideLayout29.xml"/><Relationship Id="rId16" Type="http://schemas.openxmlformats.org/officeDocument/2006/relationships/oleObject" Target="../embeddings/oleObject19.bin"/><Relationship Id="rId20" Type="http://schemas.openxmlformats.org/officeDocument/2006/relationships/oleObject" Target="../embeddings/oleObject21.bin"/><Relationship Id="rId1" Type="http://schemas.openxmlformats.org/officeDocument/2006/relationships/vmlDrawing" Target="../drawings/vmlDrawing8.vml"/><Relationship Id="rId6" Type="http://schemas.openxmlformats.org/officeDocument/2006/relationships/oleObject" Target="../embeddings/oleObject15.bin"/><Relationship Id="rId11" Type="http://schemas.openxmlformats.org/officeDocument/2006/relationships/image" Target="../media/image55.wmf"/><Relationship Id="rId5" Type="http://schemas.openxmlformats.org/officeDocument/2006/relationships/image" Target="../media/image61.jpeg"/><Relationship Id="rId15" Type="http://schemas.openxmlformats.org/officeDocument/2006/relationships/image" Target="../media/image57.png"/><Relationship Id="rId10" Type="http://schemas.openxmlformats.org/officeDocument/2006/relationships/oleObject" Target="../embeddings/oleObject16.bin"/><Relationship Id="rId19" Type="http://schemas.openxmlformats.org/officeDocument/2006/relationships/image" Target="../media/image59.wmf"/><Relationship Id="rId4" Type="http://schemas.openxmlformats.org/officeDocument/2006/relationships/image" Target="../media/image53.wmf"/><Relationship Id="rId9" Type="http://schemas.openxmlformats.org/officeDocument/2006/relationships/image" Target="../media/image63.png"/><Relationship Id="rId14" Type="http://schemas.openxmlformats.org/officeDocument/2006/relationships/oleObject" Target="../embeddings/oleObject18.bin"/><Relationship Id="rId22"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27.bin"/><Relationship Id="rId18" Type="http://schemas.openxmlformats.org/officeDocument/2006/relationships/image" Target="../media/image72.wmf"/><Relationship Id="rId26" Type="http://schemas.openxmlformats.org/officeDocument/2006/relationships/image" Target="../media/image75.png"/><Relationship Id="rId3" Type="http://schemas.openxmlformats.org/officeDocument/2006/relationships/oleObject" Target="../embeddings/oleObject22.bin"/><Relationship Id="rId21" Type="http://schemas.openxmlformats.org/officeDocument/2006/relationships/image" Target="../media/image76.png"/><Relationship Id="rId7" Type="http://schemas.openxmlformats.org/officeDocument/2006/relationships/oleObject" Target="../embeddings/oleObject24.bin"/><Relationship Id="rId12" Type="http://schemas.openxmlformats.org/officeDocument/2006/relationships/image" Target="../media/image69.wmf"/><Relationship Id="rId17" Type="http://schemas.openxmlformats.org/officeDocument/2006/relationships/oleObject" Target="../embeddings/oleObject29.bin"/><Relationship Id="rId25" Type="http://schemas.openxmlformats.org/officeDocument/2006/relationships/oleObject" Target="../embeddings/oleObject32.bin"/><Relationship Id="rId2" Type="http://schemas.openxmlformats.org/officeDocument/2006/relationships/slideLayout" Target="../slideLayouts/slideLayout29.xml"/><Relationship Id="rId16" Type="http://schemas.openxmlformats.org/officeDocument/2006/relationships/image" Target="../media/image71.wmf"/><Relationship Id="rId20" Type="http://schemas.openxmlformats.org/officeDocument/2006/relationships/image" Target="../media/image73.wmf"/><Relationship Id="rId1" Type="http://schemas.openxmlformats.org/officeDocument/2006/relationships/vmlDrawing" Target="../drawings/vmlDrawing9.vml"/><Relationship Id="rId6" Type="http://schemas.openxmlformats.org/officeDocument/2006/relationships/image" Target="../media/image66.wmf"/><Relationship Id="rId11" Type="http://schemas.openxmlformats.org/officeDocument/2006/relationships/oleObject" Target="../embeddings/oleObject26.bin"/><Relationship Id="rId24" Type="http://schemas.openxmlformats.org/officeDocument/2006/relationships/image" Target="../media/image74.wmf"/><Relationship Id="rId5" Type="http://schemas.openxmlformats.org/officeDocument/2006/relationships/oleObject" Target="../embeddings/oleObject23.bin"/><Relationship Id="rId15" Type="http://schemas.openxmlformats.org/officeDocument/2006/relationships/oleObject" Target="../embeddings/oleObject28.bin"/><Relationship Id="rId23" Type="http://schemas.openxmlformats.org/officeDocument/2006/relationships/oleObject" Target="../embeddings/oleObject31.bin"/><Relationship Id="rId10" Type="http://schemas.openxmlformats.org/officeDocument/2006/relationships/image" Target="../media/image68.wmf"/><Relationship Id="rId19" Type="http://schemas.openxmlformats.org/officeDocument/2006/relationships/oleObject" Target="../embeddings/oleObject30.bin"/><Relationship Id="rId4" Type="http://schemas.openxmlformats.org/officeDocument/2006/relationships/image" Target="../media/image65.wmf"/><Relationship Id="rId9" Type="http://schemas.openxmlformats.org/officeDocument/2006/relationships/oleObject" Target="../embeddings/oleObject25.bin"/><Relationship Id="rId14" Type="http://schemas.openxmlformats.org/officeDocument/2006/relationships/image" Target="../media/image70.wmf"/><Relationship Id="rId22" Type="http://schemas.openxmlformats.org/officeDocument/2006/relationships/image" Target="../media/image77.png"/><Relationship Id="rId27"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84.wmf"/><Relationship Id="rId3" Type="http://schemas.openxmlformats.org/officeDocument/2006/relationships/image" Target="../media/image85.jpg"/><Relationship Id="rId7" Type="http://schemas.openxmlformats.org/officeDocument/2006/relationships/image" Target="../media/image81.png"/><Relationship Id="rId12" Type="http://schemas.openxmlformats.org/officeDocument/2006/relationships/oleObject" Target="../embeddings/oleObject36.bin"/><Relationship Id="rId2" Type="http://schemas.openxmlformats.org/officeDocument/2006/relationships/slideLayout" Target="../slideLayouts/slideLayout29.xml"/><Relationship Id="rId1" Type="http://schemas.openxmlformats.org/officeDocument/2006/relationships/vmlDrawing" Target="../drawings/vmlDrawing10.vml"/><Relationship Id="rId6" Type="http://schemas.openxmlformats.org/officeDocument/2006/relationships/oleObject" Target="../embeddings/oleObject33.bin"/><Relationship Id="rId11" Type="http://schemas.openxmlformats.org/officeDocument/2006/relationships/image" Target="../media/image83.wmf"/><Relationship Id="rId5" Type="http://schemas.openxmlformats.org/officeDocument/2006/relationships/image" Target="../media/image87.jpg"/><Relationship Id="rId10" Type="http://schemas.openxmlformats.org/officeDocument/2006/relationships/oleObject" Target="../embeddings/oleObject35.bin"/><Relationship Id="rId4" Type="http://schemas.openxmlformats.org/officeDocument/2006/relationships/image" Target="../media/image86.jpg"/><Relationship Id="rId9" Type="http://schemas.openxmlformats.org/officeDocument/2006/relationships/image" Target="../media/image82.wmf"/><Relationship Id="rId14" Type="http://schemas.openxmlformats.org/officeDocument/2006/relationships/image" Target="../media/image88.jpg"/></Relationships>
</file>

<file path=ppt/slides/_rels/slide2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oleObject" Target="../embeddings/oleObject40.bin"/><Relationship Id="rId18" Type="http://schemas.openxmlformats.org/officeDocument/2006/relationships/image" Target="../media/image94.wmf"/><Relationship Id="rId26" Type="http://schemas.openxmlformats.org/officeDocument/2006/relationships/image" Target="../media/image98.wmf"/><Relationship Id="rId3" Type="http://schemas.openxmlformats.org/officeDocument/2006/relationships/notesSlide" Target="../notesSlides/notesSlide2.xml"/><Relationship Id="rId21" Type="http://schemas.openxmlformats.org/officeDocument/2006/relationships/oleObject" Target="../embeddings/oleObject44.bin"/><Relationship Id="rId7" Type="http://schemas.openxmlformats.org/officeDocument/2006/relationships/oleObject" Target="../embeddings/oleObject37.bin"/><Relationship Id="rId12" Type="http://schemas.openxmlformats.org/officeDocument/2006/relationships/image" Target="../media/image91.wmf"/><Relationship Id="rId17" Type="http://schemas.openxmlformats.org/officeDocument/2006/relationships/oleObject" Target="../embeddings/oleObject42.bin"/><Relationship Id="rId25" Type="http://schemas.openxmlformats.org/officeDocument/2006/relationships/oleObject" Target="../embeddings/oleObject46.bin"/><Relationship Id="rId2" Type="http://schemas.openxmlformats.org/officeDocument/2006/relationships/slideLayout" Target="../slideLayouts/slideLayout29.xml"/><Relationship Id="rId16" Type="http://schemas.openxmlformats.org/officeDocument/2006/relationships/image" Target="../media/image93.png"/><Relationship Id="rId20" Type="http://schemas.openxmlformats.org/officeDocument/2006/relationships/image" Target="../media/image95.wmf"/><Relationship Id="rId1" Type="http://schemas.openxmlformats.org/officeDocument/2006/relationships/vmlDrawing" Target="../drawings/vmlDrawing11.vml"/><Relationship Id="rId6" Type="http://schemas.openxmlformats.org/officeDocument/2006/relationships/image" Target="../media/image88.jpg"/><Relationship Id="rId11" Type="http://schemas.openxmlformats.org/officeDocument/2006/relationships/oleObject" Target="../embeddings/oleObject39.bin"/><Relationship Id="rId24" Type="http://schemas.openxmlformats.org/officeDocument/2006/relationships/image" Target="../media/image97.wmf"/><Relationship Id="rId5" Type="http://schemas.openxmlformats.org/officeDocument/2006/relationships/image" Target="../media/image87.jpg"/><Relationship Id="rId15" Type="http://schemas.openxmlformats.org/officeDocument/2006/relationships/oleObject" Target="../embeddings/oleObject41.bin"/><Relationship Id="rId23" Type="http://schemas.openxmlformats.org/officeDocument/2006/relationships/oleObject" Target="../embeddings/oleObject45.bin"/><Relationship Id="rId10" Type="http://schemas.openxmlformats.org/officeDocument/2006/relationships/image" Target="../media/image90.wmf"/><Relationship Id="rId19" Type="http://schemas.openxmlformats.org/officeDocument/2006/relationships/oleObject" Target="../embeddings/oleObject43.bin"/><Relationship Id="rId4" Type="http://schemas.openxmlformats.org/officeDocument/2006/relationships/image" Target="../media/image86.jpg"/><Relationship Id="rId9" Type="http://schemas.openxmlformats.org/officeDocument/2006/relationships/oleObject" Target="../embeddings/oleObject38.bin"/><Relationship Id="rId14" Type="http://schemas.openxmlformats.org/officeDocument/2006/relationships/image" Target="../media/image92.wmf"/><Relationship Id="rId22" Type="http://schemas.openxmlformats.org/officeDocument/2006/relationships/image" Target="../media/image96.wmf"/></Relationships>
</file>

<file path=ppt/slides/_rels/slide2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jpeg"/><Relationship Id="rId7" Type="http://schemas.openxmlformats.org/officeDocument/2006/relationships/image" Target="../media/image102.png"/><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105.png"/><Relationship Id="rId4" Type="http://schemas.openxmlformats.org/officeDocument/2006/relationships/oleObject" Target="../embeddings/oleObject47.bin"/><Relationship Id="rId9" Type="http://schemas.openxmlformats.org/officeDocument/2006/relationships/image" Target="../media/image104.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109.wmf"/><Relationship Id="rId18" Type="http://schemas.openxmlformats.org/officeDocument/2006/relationships/oleObject" Target="../embeddings/oleObject55.bin"/><Relationship Id="rId3" Type="http://schemas.openxmlformats.org/officeDocument/2006/relationships/image" Target="../media/image113.png"/><Relationship Id="rId21" Type="http://schemas.openxmlformats.org/officeDocument/2006/relationships/image" Target="../media/image115.png"/><Relationship Id="rId7" Type="http://schemas.openxmlformats.org/officeDocument/2006/relationships/image" Target="../media/image106.wmf"/><Relationship Id="rId12" Type="http://schemas.openxmlformats.org/officeDocument/2006/relationships/oleObject" Target="../embeddings/oleObject52.bin"/><Relationship Id="rId17" Type="http://schemas.openxmlformats.org/officeDocument/2006/relationships/image" Target="../media/image111.wmf"/><Relationship Id="rId2" Type="http://schemas.openxmlformats.org/officeDocument/2006/relationships/slideLayout" Target="../slideLayouts/slideLayout29.xml"/><Relationship Id="rId16" Type="http://schemas.openxmlformats.org/officeDocument/2006/relationships/oleObject" Target="../embeddings/oleObject54.bin"/><Relationship Id="rId20" Type="http://schemas.openxmlformats.org/officeDocument/2006/relationships/image" Target="../media/image114.png"/><Relationship Id="rId1" Type="http://schemas.openxmlformats.org/officeDocument/2006/relationships/vmlDrawing" Target="../drawings/vmlDrawing13.vml"/><Relationship Id="rId6" Type="http://schemas.openxmlformats.org/officeDocument/2006/relationships/oleObject" Target="../embeddings/oleObject49.bin"/><Relationship Id="rId11" Type="http://schemas.openxmlformats.org/officeDocument/2006/relationships/image" Target="../media/image108.png"/><Relationship Id="rId5" Type="http://schemas.openxmlformats.org/officeDocument/2006/relationships/image" Target="../media/image89.png"/><Relationship Id="rId15" Type="http://schemas.openxmlformats.org/officeDocument/2006/relationships/image" Target="../media/image110.png"/><Relationship Id="rId23" Type="http://schemas.openxmlformats.org/officeDocument/2006/relationships/image" Target="../media/image117.png"/><Relationship Id="rId10" Type="http://schemas.openxmlformats.org/officeDocument/2006/relationships/oleObject" Target="../embeddings/oleObject51.bin"/><Relationship Id="rId19" Type="http://schemas.openxmlformats.org/officeDocument/2006/relationships/image" Target="../media/image112.png"/><Relationship Id="rId4" Type="http://schemas.openxmlformats.org/officeDocument/2006/relationships/oleObject" Target="../embeddings/oleObject48.bin"/><Relationship Id="rId9" Type="http://schemas.openxmlformats.org/officeDocument/2006/relationships/image" Target="../media/image107.wmf"/><Relationship Id="rId14" Type="http://schemas.openxmlformats.org/officeDocument/2006/relationships/oleObject" Target="../embeddings/oleObject53.bin"/><Relationship Id="rId22" Type="http://schemas.openxmlformats.org/officeDocument/2006/relationships/image" Target="../media/image116.png"/></Relationships>
</file>

<file path=ppt/slides/_rels/slide3.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44.xml"/><Relationship Id="rId18" Type="http://schemas.openxmlformats.org/officeDocument/2006/relationships/slide" Target="slide57.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34.xml"/><Relationship Id="rId17" Type="http://schemas.openxmlformats.org/officeDocument/2006/relationships/slide" Target="slide52.xml"/><Relationship Id="rId2" Type="http://schemas.openxmlformats.org/officeDocument/2006/relationships/slide" Target="slide5.xml"/><Relationship Id="rId16" Type="http://schemas.openxmlformats.org/officeDocument/2006/relationships/slide" Target="slide48.xml"/><Relationship Id="rId1" Type="http://schemas.openxmlformats.org/officeDocument/2006/relationships/slideLayout" Target="../slideLayouts/slideLayout34.xml"/><Relationship Id="rId6" Type="http://schemas.openxmlformats.org/officeDocument/2006/relationships/slide" Target="slide9.xml"/><Relationship Id="rId11" Type="http://schemas.openxmlformats.org/officeDocument/2006/relationships/slide" Target="slide31.xml"/><Relationship Id="rId5" Type="http://schemas.openxmlformats.org/officeDocument/2006/relationships/slide" Target="slide8.xml"/><Relationship Id="rId15" Type="http://schemas.openxmlformats.org/officeDocument/2006/relationships/slide" Target="slide47.xml"/><Relationship Id="rId10" Type="http://schemas.openxmlformats.org/officeDocument/2006/relationships/slide" Target="slide27.xml"/><Relationship Id="rId19" Type="http://schemas.openxmlformats.org/officeDocument/2006/relationships/slide" Target="slide61.xml"/><Relationship Id="rId4" Type="http://schemas.openxmlformats.org/officeDocument/2006/relationships/slide" Target="slide7.xml"/><Relationship Id="rId9" Type="http://schemas.openxmlformats.org/officeDocument/2006/relationships/slide" Target="slide23.xml"/><Relationship Id="rId14" Type="http://schemas.openxmlformats.org/officeDocument/2006/relationships/slide" Target="slide46.xml"/></Relationships>
</file>

<file path=ppt/slides/_rels/slide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oleObject" Target="../embeddings/oleObject60.bin"/><Relationship Id="rId18" Type="http://schemas.openxmlformats.org/officeDocument/2006/relationships/oleObject" Target="../embeddings/oleObject62.bin"/><Relationship Id="rId3" Type="http://schemas.openxmlformats.org/officeDocument/2006/relationships/notesSlide" Target="../notesSlides/notesSlide3.xml"/><Relationship Id="rId21" Type="http://schemas.openxmlformats.org/officeDocument/2006/relationships/image" Target="../media/image126.wmf"/><Relationship Id="rId7" Type="http://schemas.openxmlformats.org/officeDocument/2006/relationships/oleObject" Target="../embeddings/oleObject57.bin"/><Relationship Id="rId12" Type="http://schemas.openxmlformats.org/officeDocument/2006/relationships/image" Target="../media/image122.wmf"/><Relationship Id="rId17" Type="http://schemas.openxmlformats.org/officeDocument/2006/relationships/image" Target="../media/image128.jpg"/><Relationship Id="rId2" Type="http://schemas.openxmlformats.org/officeDocument/2006/relationships/slideLayout" Target="../slideLayouts/slideLayout29.xml"/><Relationship Id="rId16" Type="http://schemas.openxmlformats.org/officeDocument/2006/relationships/image" Target="../media/image124.wmf"/><Relationship Id="rId20" Type="http://schemas.openxmlformats.org/officeDocument/2006/relationships/oleObject" Target="../embeddings/oleObject63.bin"/><Relationship Id="rId1" Type="http://schemas.openxmlformats.org/officeDocument/2006/relationships/vmlDrawing" Target="../drawings/vmlDrawing14.vml"/><Relationship Id="rId6" Type="http://schemas.openxmlformats.org/officeDocument/2006/relationships/image" Target="../media/image119.w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121.wmf"/><Relationship Id="rId19" Type="http://schemas.openxmlformats.org/officeDocument/2006/relationships/image" Target="../media/image125.wmf"/><Relationship Id="rId4" Type="http://schemas.openxmlformats.org/officeDocument/2006/relationships/image" Target="../media/image127.jpeg"/><Relationship Id="rId9" Type="http://schemas.openxmlformats.org/officeDocument/2006/relationships/oleObject" Target="../embeddings/oleObject58.bin"/><Relationship Id="rId14" Type="http://schemas.openxmlformats.org/officeDocument/2006/relationships/image" Target="../media/image123.wmf"/><Relationship Id="rId22" Type="http://schemas.openxmlformats.org/officeDocument/2006/relationships/image" Target="../media/image129.jp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oleObject" Target="../embeddings/oleObject68.bin"/><Relationship Id="rId3" Type="http://schemas.openxmlformats.org/officeDocument/2006/relationships/image" Target="../media/image135.jpg"/><Relationship Id="rId7" Type="http://schemas.openxmlformats.org/officeDocument/2006/relationships/image" Target="../media/image131.wmf"/><Relationship Id="rId12" Type="http://schemas.openxmlformats.org/officeDocument/2006/relationships/image" Target="../media/image133.wmf"/><Relationship Id="rId2" Type="http://schemas.openxmlformats.org/officeDocument/2006/relationships/slideLayout" Target="../slideLayouts/slideLayout29.xml"/><Relationship Id="rId1" Type="http://schemas.openxmlformats.org/officeDocument/2006/relationships/vmlDrawing" Target="../drawings/vmlDrawing15.vml"/><Relationship Id="rId6" Type="http://schemas.openxmlformats.org/officeDocument/2006/relationships/oleObject" Target="../embeddings/oleObject65.bin"/><Relationship Id="rId11" Type="http://schemas.openxmlformats.org/officeDocument/2006/relationships/oleObject" Target="../embeddings/oleObject67.bin"/><Relationship Id="rId5" Type="http://schemas.openxmlformats.org/officeDocument/2006/relationships/image" Target="../media/image130.wmf"/><Relationship Id="rId10" Type="http://schemas.openxmlformats.org/officeDocument/2006/relationships/image" Target="../media/image136.jpg"/><Relationship Id="rId4" Type="http://schemas.openxmlformats.org/officeDocument/2006/relationships/oleObject" Target="../embeddings/oleObject64.bin"/><Relationship Id="rId9" Type="http://schemas.openxmlformats.org/officeDocument/2006/relationships/image" Target="../media/image132.wmf"/><Relationship Id="rId14" Type="http://schemas.openxmlformats.org/officeDocument/2006/relationships/image" Target="../media/image134.wmf"/></Relationships>
</file>

<file path=ppt/slides/_rels/slide34.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oleObject" Target="../embeddings/oleObject73.bin"/><Relationship Id="rId18" Type="http://schemas.openxmlformats.org/officeDocument/2006/relationships/oleObject" Target="../embeddings/oleObject75.bin"/><Relationship Id="rId3" Type="http://schemas.openxmlformats.org/officeDocument/2006/relationships/notesSlide" Target="../notesSlides/notesSlide4.xml"/><Relationship Id="rId21" Type="http://schemas.openxmlformats.org/officeDocument/2006/relationships/image" Target="../media/image143.wmf"/><Relationship Id="rId7" Type="http://schemas.openxmlformats.org/officeDocument/2006/relationships/oleObject" Target="../embeddings/oleObject70.bin"/><Relationship Id="rId12" Type="http://schemas.openxmlformats.org/officeDocument/2006/relationships/image" Target="../media/image140.wmf"/><Relationship Id="rId17" Type="http://schemas.openxmlformats.org/officeDocument/2006/relationships/image" Target="../media/image146.jpg"/><Relationship Id="rId2" Type="http://schemas.openxmlformats.org/officeDocument/2006/relationships/slideLayout" Target="../slideLayouts/slideLayout29.xml"/><Relationship Id="rId16" Type="http://schemas.openxmlformats.org/officeDocument/2006/relationships/image" Target="../media/image142.wmf"/><Relationship Id="rId20" Type="http://schemas.openxmlformats.org/officeDocument/2006/relationships/oleObject" Target="../embeddings/oleObject76.bin"/><Relationship Id="rId1" Type="http://schemas.openxmlformats.org/officeDocument/2006/relationships/vmlDrawing" Target="../drawings/vmlDrawing16.vml"/><Relationship Id="rId6" Type="http://schemas.openxmlformats.org/officeDocument/2006/relationships/image" Target="../media/image122.wmf"/><Relationship Id="rId11" Type="http://schemas.openxmlformats.org/officeDocument/2006/relationships/oleObject" Target="../embeddings/oleObject72.bin"/><Relationship Id="rId5" Type="http://schemas.openxmlformats.org/officeDocument/2006/relationships/oleObject" Target="../embeddings/oleObject69.bin"/><Relationship Id="rId15" Type="http://schemas.openxmlformats.org/officeDocument/2006/relationships/oleObject" Target="../embeddings/oleObject74.bin"/><Relationship Id="rId23" Type="http://schemas.openxmlformats.org/officeDocument/2006/relationships/image" Target="../media/image144.wmf"/><Relationship Id="rId10" Type="http://schemas.openxmlformats.org/officeDocument/2006/relationships/image" Target="../media/image139.wmf"/><Relationship Id="rId19" Type="http://schemas.openxmlformats.org/officeDocument/2006/relationships/image" Target="../media/image125.wmf"/><Relationship Id="rId4" Type="http://schemas.openxmlformats.org/officeDocument/2006/relationships/image" Target="../media/image145.jpg"/><Relationship Id="rId9" Type="http://schemas.openxmlformats.org/officeDocument/2006/relationships/oleObject" Target="../embeddings/oleObject71.bin"/><Relationship Id="rId14" Type="http://schemas.openxmlformats.org/officeDocument/2006/relationships/image" Target="../media/image141.wmf"/><Relationship Id="rId22" Type="http://schemas.openxmlformats.org/officeDocument/2006/relationships/oleObject" Target="../embeddings/oleObject7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49.wmf"/><Relationship Id="rId18" Type="http://schemas.openxmlformats.org/officeDocument/2006/relationships/oleObject" Target="../embeddings/oleObject85.bin"/><Relationship Id="rId3" Type="http://schemas.openxmlformats.org/officeDocument/2006/relationships/image" Target="../media/image156.jpg"/><Relationship Id="rId21" Type="http://schemas.openxmlformats.org/officeDocument/2006/relationships/image" Target="../media/image153.wmf"/><Relationship Id="rId7" Type="http://schemas.openxmlformats.org/officeDocument/2006/relationships/image" Target="../media/image144.wmf"/><Relationship Id="rId12" Type="http://schemas.openxmlformats.org/officeDocument/2006/relationships/oleObject" Target="../embeddings/oleObject82.bin"/><Relationship Id="rId17" Type="http://schemas.openxmlformats.org/officeDocument/2006/relationships/image" Target="../media/image151.wmf"/><Relationship Id="rId25" Type="http://schemas.openxmlformats.org/officeDocument/2006/relationships/image" Target="../media/image155.wmf"/><Relationship Id="rId2" Type="http://schemas.openxmlformats.org/officeDocument/2006/relationships/slideLayout" Target="../slideLayouts/slideLayout29.xml"/><Relationship Id="rId16" Type="http://schemas.openxmlformats.org/officeDocument/2006/relationships/oleObject" Target="../embeddings/oleObject84.bin"/><Relationship Id="rId20" Type="http://schemas.openxmlformats.org/officeDocument/2006/relationships/oleObject" Target="../embeddings/oleObject86.bin"/><Relationship Id="rId1" Type="http://schemas.openxmlformats.org/officeDocument/2006/relationships/vmlDrawing" Target="../drawings/vmlDrawing17.vml"/><Relationship Id="rId6" Type="http://schemas.openxmlformats.org/officeDocument/2006/relationships/oleObject" Target="../embeddings/oleObject79.bin"/><Relationship Id="rId11" Type="http://schemas.openxmlformats.org/officeDocument/2006/relationships/image" Target="../media/image148.wmf"/><Relationship Id="rId24" Type="http://schemas.openxmlformats.org/officeDocument/2006/relationships/oleObject" Target="../embeddings/oleObject88.bin"/><Relationship Id="rId5" Type="http://schemas.openxmlformats.org/officeDocument/2006/relationships/image" Target="../media/image142.wmf"/><Relationship Id="rId15" Type="http://schemas.openxmlformats.org/officeDocument/2006/relationships/image" Target="../media/image150.wmf"/><Relationship Id="rId23" Type="http://schemas.openxmlformats.org/officeDocument/2006/relationships/image" Target="../media/image154.wmf"/><Relationship Id="rId10" Type="http://schemas.openxmlformats.org/officeDocument/2006/relationships/oleObject" Target="../embeddings/oleObject81.bin"/><Relationship Id="rId19" Type="http://schemas.openxmlformats.org/officeDocument/2006/relationships/image" Target="../media/image152.wmf"/><Relationship Id="rId4" Type="http://schemas.openxmlformats.org/officeDocument/2006/relationships/oleObject" Target="../embeddings/oleObject78.bin"/><Relationship Id="rId9" Type="http://schemas.openxmlformats.org/officeDocument/2006/relationships/image" Target="../media/image147.wmf"/><Relationship Id="rId14" Type="http://schemas.openxmlformats.org/officeDocument/2006/relationships/oleObject" Target="../embeddings/oleObject83.bin"/><Relationship Id="rId22" Type="http://schemas.openxmlformats.org/officeDocument/2006/relationships/oleObject" Target="../embeddings/oleObject87.bin"/></Relationships>
</file>

<file path=ppt/slides/_rels/slide37.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slideLayout" Target="../slideLayouts/slideLayout29.xml"/><Relationship Id="rId1" Type="http://schemas.openxmlformats.org/officeDocument/2006/relationships/vmlDrawing" Target="../drawings/vmlDrawing18.vml"/><Relationship Id="rId5" Type="http://schemas.openxmlformats.org/officeDocument/2006/relationships/image" Target="../media/image157.wmf"/><Relationship Id="rId4" Type="http://schemas.openxmlformats.org/officeDocument/2006/relationships/oleObject" Target="../embeddings/oleObject89.bin"/></Relationships>
</file>

<file path=ppt/slides/_rels/slide3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94.bin"/><Relationship Id="rId18" Type="http://schemas.openxmlformats.org/officeDocument/2006/relationships/image" Target="../media/image162.wmf"/><Relationship Id="rId3" Type="http://schemas.openxmlformats.org/officeDocument/2006/relationships/image" Target="../media/image165.png"/><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159.wmf"/><Relationship Id="rId17" Type="http://schemas.openxmlformats.org/officeDocument/2006/relationships/oleObject" Target="../embeddings/oleObject96.bin"/><Relationship Id="rId2" Type="http://schemas.openxmlformats.org/officeDocument/2006/relationships/slideLayout" Target="../slideLayouts/slideLayout29.xml"/><Relationship Id="rId16" Type="http://schemas.openxmlformats.org/officeDocument/2006/relationships/image" Target="../media/image161.wmf"/><Relationship Id="rId20" Type="http://schemas.openxmlformats.org/officeDocument/2006/relationships/image" Target="../media/image163.wmf"/><Relationship Id="rId1" Type="http://schemas.openxmlformats.org/officeDocument/2006/relationships/vmlDrawing" Target="../drawings/vmlDrawing19.vml"/><Relationship Id="rId6" Type="http://schemas.openxmlformats.org/officeDocument/2006/relationships/image" Target="../media/image44.w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oleObject" Target="../embeddings/oleObject95.bin"/><Relationship Id="rId10" Type="http://schemas.openxmlformats.org/officeDocument/2006/relationships/image" Target="../media/image45.wmf"/><Relationship Id="rId19" Type="http://schemas.openxmlformats.org/officeDocument/2006/relationships/oleObject" Target="../embeddings/oleObject97.bin"/><Relationship Id="rId4" Type="http://schemas.openxmlformats.org/officeDocument/2006/relationships/image" Target="../media/image166.jpeg"/><Relationship Id="rId9" Type="http://schemas.openxmlformats.org/officeDocument/2006/relationships/oleObject" Target="../embeddings/oleObject92.bin"/><Relationship Id="rId14" Type="http://schemas.openxmlformats.org/officeDocument/2006/relationships/image" Target="../media/image160.wmf"/><Relationship Id="rId22" Type="http://schemas.openxmlformats.org/officeDocument/2006/relationships/image" Target="../media/image164.wmf"/></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104.bin"/><Relationship Id="rId18" Type="http://schemas.openxmlformats.org/officeDocument/2006/relationships/image" Target="../media/image172.wmf"/><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169.wmf"/><Relationship Id="rId17" Type="http://schemas.openxmlformats.org/officeDocument/2006/relationships/oleObject" Target="../embeddings/oleObject106.bin"/><Relationship Id="rId2" Type="http://schemas.openxmlformats.org/officeDocument/2006/relationships/slideLayout" Target="../slideLayouts/slideLayout29.xml"/><Relationship Id="rId16" Type="http://schemas.openxmlformats.org/officeDocument/2006/relationships/image" Target="../media/image171.wmf"/><Relationship Id="rId1" Type="http://schemas.openxmlformats.org/officeDocument/2006/relationships/vmlDrawing" Target="../drawings/vmlDrawing20.vml"/><Relationship Id="rId6" Type="http://schemas.openxmlformats.org/officeDocument/2006/relationships/image" Target="../media/image162.w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oleObject" Target="../embeddings/oleObject105.bin"/><Relationship Id="rId10" Type="http://schemas.openxmlformats.org/officeDocument/2006/relationships/image" Target="../media/image168.wmf"/><Relationship Id="rId4" Type="http://schemas.openxmlformats.org/officeDocument/2006/relationships/image" Target="../media/image167.wmf"/><Relationship Id="rId9" Type="http://schemas.openxmlformats.org/officeDocument/2006/relationships/oleObject" Target="../embeddings/oleObject102.bin"/><Relationship Id="rId14" Type="http://schemas.openxmlformats.org/officeDocument/2006/relationships/image" Target="../media/image170.wmf"/></Relationships>
</file>

<file path=ppt/slides/_rels/slide41.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111.bin"/><Relationship Id="rId3" Type="http://schemas.openxmlformats.org/officeDocument/2006/relationships/image" Target="../media/image175.png"/><Relationship Id="rId7" Type="http://schemas.openxmlformats.org/officeDocument/2006/relationships/oleObject" Target="../embeddings/oleObject108.bin"/><Relationship Id="rId12" Type="http://schemas.openxmlformats.org/officeDocument/2006/relationships/image" Target="../media/image173.wmf"/><Relationship Id="rId2" Type="http://schemas.openxmlformats.org/officeDocument/2006/relationships/slideLayout" Target="../slideLayouts/slideLayout29.xml"/><Relationship Id="rId1" Type="http://schemas.openxmlformats.org/officeDocument/2006/relationships/vmlDrawing" Target="../drawings/vmlDrawing21.vml"/><Relationship Id="rId6" Type="http://schemas.openxmlformats.org/officeDocument/2006/relationships/image" Target="../media/image44.wmf"/><Relationship Id="rId11" Type="http://schemas.openxmlformats.org/officeDocument/2006/relationships/oleObject" Target="../embeddings/oleObject110.bin"/><Relationship Id="rId5" Type="http://schemas.openxmlformats.org/officeDocument/2006/relationships/oleObject" Target="../embeddings/oleObject107.bin"/><Relationship Id="rId10" Type="http://schemas.openxmlformats.org/officeDocument/2006/relationships/image" Target="../media/image45.wmf"/><Relationship Id="rId4" Type="http://schemas.openxmlformats.org/officeDocument/2006/relationships/image" Target="../media/image176.png"/><Relationship Id="rId9" Type="http://schemas.openxmlformats.org/officeDocument/2006/relationships/oleObject" Target="../embeddings/oleObject109.bin"/><Relationship Id="rId14" Type="http://schemas.openxmlformats.org/officeDocument/2006/relationships/image" Target="../media/image174.wmf"/></Relationships>
</file>

<file path=ppt/slides/_rels/slide42.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Layout" Target="../slideLayouts/slideLayout29.xml"/><Relationship Id="rId1" Type="http://schemas.openxmlformats.org/officeDocument/2006/relationships/vmlDrawing" Target="../drawings/vmlDrawing22.vml"/><Relationship Id="rId6" Type="http://schemas.openxmlformats.org/officeDocument/2006/relationships/image" Target="../media/image181.wmf"/><Relationship Id="rId5" Type="http://schemas.openxmlformats.org/officeDocument/2006/relationships/oleObject" Target="../embeddings/oleObject112.bin"/><Relationship Id="rId4" Type="http://schemas.openxmlformats.org/officeDocument/2006/relationships/image" Target="../media/image183.jpg"/></Relationships>
</file>

<file path=ppt/slides/_rels/slide46.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image" Target="../media/image186.jpg"/><Relationship Id="rId7" Type="http://schemas.openxmlformats.org/officeDocument/2006/relationships/oleObject" Target="../embeddings/oleObject114.bin"/><Relationship Id="rId2" Type="http://schemas.openxmlformats.org/officeDocument/2006/relationships/slideLayout" Target="../slideLayouts/slideLayout29.xml"/><Relationship Id="rId1" Type="http://schemas.openxmlformats.org/officeDocument/2006/relationships/vmlDrawing" Target="../drawings/vmlDrawing23.vml"/><Relationship Id="rId6" Type="http://schemas.openxmlformats.org/officeDocument/2006/relationships/image" Target="../media/image187.jpg"/><Relationship Id="rId5" Type="http://schemas.openxmlformats.org/officeDocument/2006/relationships/image" Target="../media/image184.wmf"/><Relationship Id="rId4" Type="http://schemas.openxmlformats.org/officeDocument/2006/relationships/oleObject" Target="../embeddings/oleObject113.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oleObject" Target="../embeddings/oleObject120.bin"/><Relationship Id="rId18" Type="http://schemas.openxmlformats.org/officeDocument/2006/relationships/oleObject" Target="../embeddings/oleObject122.bin"/><Relationship Id="rId3" Type="http://schemas.openxmlformats.org/officeDocument/2006/relationships/image" Target="../media/image196.jpg"/><Relationship Id="rId21" Type="http://schemas.openxmlformats.org/officeDocument/2006/relationships/image" Target="../media/image195.wmf"/><Relationship Id="rId7" Type="http://schemas.openxmlformats.org/officeDocument/2006/relationships/image" Target="../media/image189.wmf"/><Relationship Id="rId12" Type="http://schemas.openxmlformats.org/officeDocument/2006/relationships/oleObject" Target="../embeddings/oleObject119.bin"/><Relationship Id="rId17" Type="http://schemas.openxmlformats.org/officeDocument/2006/relationships/image" Target="../media/image197.jpg"/><Relationship Id="rId2" Type="http://schemas.openxmlformats.org/officeDocument/2006/relationships/slideLayout" Target="../slideLayouts/slideLayout29.xml"/><Relationship Id="rId16" Type="http://schemas.openxmlformats.org/officeDocument/2006/relationships/image" Target="../media/image193.wmf"/><Relationship Id="rId20" Type="http://schemas.openxmlformats.org/officeDocument/2006/relationships/oleObject" Target="../embeddings/oleObject123.bin"/><Relationship Id="rId1" Type="http://schemas.openxmlformats.org/officeDocument/2006/relationships/vmlDrawing" Target="../drawings/vmlDrawing24.vml"/><Relationship Id="rId6" Type="http://schemas.openxmlformats.org/officeDocument/2006/relationships/oleObject" Target="../embeddings/oleObject116.bin"/><Relationship Id="rId11" Type="http://schemas.openxmlformats.org/officeDocument/2006/relationships/image" Target="../media/image191.wmf"/><Relationship Id="rId5" Type="http://schemas.openxmlformats.org/officeDocument/2006/relationships/image" Target="../media/image188.wmf"/><Relationship Id="rId15" Type="http://schemas.openxmlformats.org/officeDocument/2006/relationships/oleObject" Target="../embeddings/oleObject121.bin"/><Relationship Id="rId10" Type="http://schemas.openxmlformats.org/officeDocument/2006/relationships/oleObject" Target="../embeddings/oleObject118.bin"/><Relationship Id="rId19" Type="http://schemas.openxmlformats.org/officeDocument/2006/relationships/image" Target="../media/image194.wmf"/><Relationship Id="rId4" Type="http://schemas.openxmlformats.org/officeDocument/2006/relationships/oleObject" Target="../embeddings/oleObject115.bin"/><Relationship Id="rId9" Type="http://schemas.openxmlformats.org/officeDocument/2006/relationships/image" Target="../media/image190.wmf"/><Relationship Id="rId14" Type="http://schemas.openxmlformats.org/officeDocument/2006/relationships/image" Target="../media/image192.wmf"/></Relationships>
</file>

<file path=ppt/slides/_rels/slide48.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8" Type="http://schemas.openxmlformats.org/officeDocument/2006/relationships/image" Target="../media/image210.jpg"/><Relationship Id="rId13" Type="http://schemas.openxmlformats.org/officeDocument/2006/relationships/image" Target="../media/image202.wmf"/><Relationship Id="rId18" Type="http://schemas.openxmlformats.org/officeDocument/2006/relationships/oleObject" Target="../embeddings/oleObject130.bin"/><Relationship Id="rId3" Type="http://schemas.openxmlformats.org/officeDocument/2006/relationships/image" Target="../media/image209.jpg"/><Relationship Id="rId21" Type="http://schemas.openxmlformats.org/officeDocument/2006/relationships/image" Target="../media/image206.wmf"/><Relationship Id="rId7" Type="http://schemas.openxmlformats.org/officeDocument/2006/relationships/image" Target="../media/image200.wmf"/><Relationship Id="rId12" Type="http://schemas.openxmlformats.org/officeDocument/2006/relationships/oleObject" Target="../embeddings/oleObject127.bin"/><Relationship Id="rId17" Type="http://schemas.openxmlformats.org/officeDocument/2006/relationships/image" Target="../media/image204.wmf"/><Relationship Id="rId25" Type="http://schemas.openxmlformats.org/officeDocument/2006/relationships/image" Target="../media/image208.wmf"/><Relationship Id="rId2" Type="http://schemas.openxmlformats.org/officeDocument/2006/relationships/slideLayout" Target="../slideLayouts/slideLayout29.xml"/><Relationship Id="rId16" Type="http://schemas.openxmlformats.org/officeDocument/2006/relationships/oleObject" Target="../embeddings/oleObject129.bin"/><Relationship Id="rId20" Type="http://schemas.openxmlformats.org/officeDocument/2006/relationships/oleObject" Target="../embeddings/oleObject131.bin"/><Relationship Id="rId1" Type="http://schemas.openxmlformats.org/officeDocument/2006/relationships/vmlDrawing" Target="../drawings/vmlDrawing25.vml"/><Relationship Id="rId6" Type="http://schemas.openxmlformats.org/officeDocument/2006/relationships/oleObject" Target="../embeddings/oleObject125.bin"/><Relationship Id="rId11" Type="http://schemas.openxmlformats.org/officeDocument/2006/relationships/image" Target="../media/image136.jpg"/><Relationship Id="rId24" Type="http://schemas.openxmlformats.org/officeDocument/2006/relationships/oleObject" Target="../embeddings/oleObject133.bin"/><Relationship Id="rId5" Type="http://schemas.openxmlformats.org/officeDocument/2006/relationships/image" Target="../media/image199.wmf"/><Relationship Id="rId15" Type="http://schemas.openxmlformats.org/officeDocument/2006/relationships/image" Target="../media/image203.wmf"/><Relationship Id="rId23" Type="http://schemas.openxmlformats.org/officeDocument/2006/relationships/image" Target="../media/image207.wmf"/><Relationship Id="rId10" Type="http://schemas.openxmlformats.org/officeDocument/2006/relationships/image" Target="../media/image201.wmf"/><Relationship Id="rId19" Type="http://schemas.openxmlformats.org/officeDocument/2006/relationships/image" Target="../media/image205.wmf"/><Relationship Id="rId4" Type="http://schemas.openxmlformats.org/officeDocument/2006/relationships/oleObject" Target="../embeddings/oleObject124.bin"/><Relationship Id="rId9" Type="http://schemas.openxmlformats.org/officeDocument/2006/relationships/oleObject" Target="../embeddings/oleObject126.bin"/><Relationship Id="rId14" Type="http://schemas.openxmlformats.org/officeDocument/2006/relationships/oleObject" Target="../embeddings/oleObject128.bin"/><Relationship Id="rId22" Type="http://schemas.openxmlformats.org/officeDocument/2006/relationships/oleObject" Target="../embeddings/oleObject132.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9.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image" Target="../media/image215.wmf"/><Relationship Id="rId18" Type="http://schemas.openxmlformats.org/officeDocument/2006/relationships/image" Target="../media/image217.wmf"/><Relationship Id="rId26" Type="http://schemas.openxmlformats.org/officeDocument/2006/relationships/image" Target="../media/image221.wmf"/><Relationship Id="rId3" Type="http://schemas.openxmlformats.org/officeDocument/2006/relationships/image" Target="../media/image209.jpg"/><Relationship Id="rId21" Type="http://schemas.openxmlformats.org/officeDocument/2006/relationships/oleObject" Target="../embeddings/oleObject142.bin"/><Relationship Id="rId7" Type="http://schemas.openxmlformats.org/officeDocument/2006/relationships/image" Target="../media/image212.wmf"/><Relationship Id="rId12" Type="http://schemas.openxmlformats.org/officeDocument/2006/relationships/oleObject" Target="../embeddings/oleObject138.bin"/><Relationship Id="rId17" Type="http://schemas.openxmlformats.org/officeDocument/2006/relationships/oleObject" Target="../embeddings/oleObject140.bin"/><Relationship Id="rId25" Type="http://schemas.openxmlformats.org/officeDocument/2006/relationships/oleObject" Target="../embeddings/oleObject144.bin"/><Relationship Id="rId2" Type="http://schemas.openxmlformats.org/officeDocument/2006/relationships/slideLayout" Target="../slideLayouts/slideLayout29.xml"/><Relationship Id="rId16" Type="http://schemas.openxmlformats.org/officeDocument/2006/relationships/image" Target="../media/image216.wmf"/><Relationship Id="rId20" Type="http://schemas.openxmlformats.org/officeDocument/2006/relationships/image" Target="../media/image218.wmf"/><Relationship Id="rId29" Type="http://schemas.openxmlformats.org/officeDocument/2006/relationships/oleObject" Target="../embeddings/oleObject146.bin"/><Relationship Id="rId1" Type="http://schemas.openxmlformats.org/officeDocument/2006/relationships/vmlDrawing" Target="../drawings/vmlDrawing26.vml"/><Relationship Id="rId6" Type="http://schemas.openxmlformats.org/officeDocument/2006/relationships/oleObject" Target="../embeddings/oleObject135.bin"/><Relationship Id="rId11" Type="http://schemas.openxmlformats.org/officeDocument/2006/relationships/image" Target="../media/image214.wmf"/><Relationship Id="rId24" Type="http://schemas.openxmlformats.org/officeDocument/2006/relationships/image" Target="../media/image220.wmf"/><Relationship Id="rId32" Type="http://schemas.openxmlformats.org/officeDocument/2006/relationships/image" Target="../media/image224.wmf"/><Relationship Id="rId5" Type="http://schemas.openxmlformats.org/officeDocument/2006/relationships/image" Target="../media/image211.wmf"/><Relationship Id="rId15" Type="http://schemas.openxmlformats.org/officeDocument/2006/relationships/oleObject" Target="../embeddings/oleObject139.bin"/><Relationship Id="rId23" Type="http://schemas.openxmlformats.org/officeDocument/2006/relationships/oleObject" Target="../embeddings/oleObject143.bin"/><Relationship Id="rId28" Type="http://schemas.openxmlformats.org/officeDocument/2006/relationships/image" Target="../media/image222.wmf"/><Relationship Id="rId10" Type="http://schemas.openxmlformats.org/officeDocument/2006/relationships/oleObject" Target="../embeddings/oleObject137.bin"/><Relationship Id="rId19" Type="http://schemas.openxmlformats.org/officeDocument/2006/relationships/oleObject" Target="../embeddings/oleObject141.bin"/><Relationship Id="rId31" Type="http://schemas.openxmlformats.org/officeDocument/2006/relationships/oleObject" Target="../embeddings/oleObject147.bin"/><Relationship Id="rId4" Type="http://schemas.openxmlformats.org/officeDocument/2006/relationships/oleObject" Target="../embeddings/oleObject134.bin"/><Relationship Id="rId9" Type="http://schemas.openxmlformats.org/officeDocument/2006/relationships/image" Target="../media/image213.wmf"/><Relationship Id="rId14" Type="http://schemas.openxmlformats.org/officeDocument/2006/relationships/image" Target="../media/image128.jpg"/><Relationship Id="rId22" Type="http://schemas.openxmlformats.org/officeDocument/2006/relationships/image" Target="../media/image219.wmf"/><Relationship Id="rId27" Type="http://schemas.openxmlformats.org/officeDocument/2006/relationships/oleObject" Target="../embeddings/oleObject145.bin"/><Relationship Id="rId30" Type="http://schemas.openxmlformats.org/officeDocument/2006/relationships/image" Target="../media/image223.wmf"/></Relationships>
</file>

<file path=ppt/slides/_rels/slide51.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230.wmf"/><Relationship Id="rId3" Type="http://schemas.openxmlformats.org/officeDocument/2006/relationships/image" Target="../media/image232.jpg"/><Relationship Id="rId7" Type="http://schemas.openxmlformats.org/officeDocument/2006/relationships/image" Target="../media/image227.wmf"/><Relationship Id="rId12" Type="http://schemas.openxmlformats.org/officeDocument/2006/relationships/oleObject" Target="../embeddings/oleObject152.bin"/><Relationship Id="rId2" Type="http://schemas.openxmlformats.org/officeDocument/2006/relationships/slideLayout" Target="../slideLayouts/slideLayout29.xml"/><Relationship Id="rId1" Type="http://schemas.openxmlformats.org/officeDocument/2006/relationships/vmlDrawing" Target="../drawings/vmlDrawing27.vml"/><Relationship Id="rId6" Type="http://schemas.openxmlformats.org/officeDocument/2006/relationships/oleObject" Target="../embeddings/oleObject149.bin"/><Relationship Id="rId11" Type="http://schemas.openxmlformats.org/officeDocument/2006/relationships/image" Target="../media/image229.wmf"/><Relationship Id="rId5" Type="http://schemas.openxmlformats.org/officeDocument/2006/relationships/image" Target="../media/image226.wmf"/><Relationship Id="rId15" Type="http://schemas.openxmlformats.org/officeDocument/2006/relationships/image" Target="../media/image231.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228.wmf"/><Relationship Id="rId14" Type="http://schemas.openxmlformats.org/officeDocument/2006/relationships/oleObject" Target="../embeddings/oleObject153.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56.bin"/><Relationship Id="rId13" Type="http://schemas.openxmlformats.org/officeDocument/2006/relationships/image" Target="../media/image236.wmf"/><Relationship Id="rId18" Type="http://schemas.openxmlformats.org/officeDocument/2006/relationships/oleObject" Target="../embeddings/oleObject161.bin"/><Relationship Id="rId3" Type="http://schemas.openxmlformats.org/officeDocument/2006/relationships/image" Target="../media/image232.jpg"/><Relationship Id="rId7" Type="http://schemas.openxmlformats.org/officeDocument/2006/relationships/image" Target="../media/image233.wmf"/><Relationship Id="rId12" Type="http://schemas.openxmlformats.org/officeDocument/2006/relationships/oleObject" Target="../embeddings/oleObject158.bin"/><Relationship Id="rId17" Type="http://schemas.openxmlformats.org/officeDocument/2006/relationships/image" Target="../media/image238.wmf"/><Relationship Id="rId2" Type="http://schemas.openxmlformats.org/officeDocument/2006/relationships/slideLayout" Target="../slideLayouts/slideLayout29.xml"/><Relationship Id="rId16" Type="http://schemas.openxmlformats.org/officeDocument/2006/relationships/oleObject" Target="../embeddings/oleObject160.bin"/><Relationship Id="rId1" Type="http://schemas.openxmlformats.org/officeDocument/2006/relationships/vmlDrawing" Target="../drawings/vmlDrawing28.vml"/><Relationship Id="rId6" Type="http://schemas.openxmlformats.org/officeDocument/2006/relationships/oleObject" Target="../embeddings/oleObject155.bin"/><Relationship Id="rId11" Type="http://schemas.openxmlformats.org/officeDocument/2006/relationships/image" Target="../media/image235.wmf"/><Relationship Id="rId5" Type="http://schemas.openxmlformats.org/officeDocument/2006/relationships/image" Target="../media/image229.wmf"/><Relationship Id="rId15" Type="http://schemas.openxmlformats.org/officeDocument/2006/relationships/image" Target="../media/image237.wmf"/><Relationship Id="rId10" Type="http://schemas.openxmlformats.org/officeDocument/2006/relationships/oleObject" Target="../embeddings/oleObject157.bin"/><Relationship Id="rId19" Type="http://schemas.openxmlformats.org/officeDocument/2006/relationships/image" Target="../media/image239.wmf"/><Relationship Id="rId4" Type="http://schemas.openxmlformats.org/officeDocument/2006/relationships/oleObject" Target="../embeddings/oleObject154.bin"/><Relationship Id="rId9" Type="http://schemas.openxmlformats.org/officeDocument/2006/relationships/image" Target="../media/image234.wmf"/><Relationship Id="rId14" Type="http://schemas.openxmlformats.org/officeDocument/2006/relationships/oleObject" Target="../embeddings/oleObject159.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64.bin"/><Relationship Id="rId13" Type="http://schemas.openxmlformats.org/officeDocument/2006/relationships/image" Target="../media/image243.wmf"/><Relationship Id="rId18" Type="http://schemas.openxmlformats.org/officeDocument/2006/relationships/oleObject" Target="../embeddings/oleObject169.bin"/><Relationship Id="rId3" Type="http://schemas.openxmlformats.org/officeDocument/2006/relationships/image" Target="../media/image232.jpg"/><Relationship Id="rId21" Type="http://schemas.openxmlformats.org/officeDocument/2006/relationships/image" Target="../media/image247.wmf"/><Relationship Id="rId7" Type="http://schemas.openxmlformats.org/officeDocument/2006/relationships/image" Target="../media/image240.wmf"/><Relationship Id="rId12" Type="http://schemas.openxmlformats.org/officeDocument/2006/relationships/oleObject" Target="../embeddings/oleObject166.bin"/><Relationship Id="rId17" Type="http://schemas.openxmlformats.org/officeDocument/2006/relationships/image" Target="../media/image245.wmf"/><Relationship Id="rId2" Type="http://schemas.openxmlformats.org/officeDocument/2006/relationships/slideLayout" Target="../slideLayouts/slideLayout29.xml"/><Relationship Id="rId16" Type="http://schemas.openxmlformats.org/officeDocument/2006/relationships/oleObject" Target="../embeddings/oleObject168.bin"/><Relationship Id="rId20" Type="http://schemas.openxmlformats.org/officeDocument/2006/relationships/oleObject" Target="../embeddings/oleObject170.bin"/><Relationship Id="rId1" Type="http://schemas.openxmlformats.org/officeDocument/2006/relationships/vmlDrawing" Target="../drawings/vmlDrawing29.vml"/><Relationship Id="rId6" Type="http://schemas.openxmlformats.org/officeDocument/2006/relationships/oleObject" Target="../embeddings/oleObject163.bin"/><Relationship Id="rId11" Type="http://schemas.openxmlformats.org/officeDocument/2006/relationships/image" Target="../media/image242.wmf"/><Relationship Id="rId5" Type="http://schemas.openxmlformats.org/officeDocument/2006/relationships/image" Target="../media/image229.wmf"/><Relationship Id="rId15" Type="http://schemas.openxmlformats.org/officeDocument/2006/relationships/image" Target="../media/image244.wmf"/><Relationship Id="rId23" Type="http://schemas.openxmlformats.org/officeDocument/2006/relationships/image" Target="../media/image248.wmf"/><Relationship Id="rId10" Type="http://schemas.openxmlformats.org/officeDocument/2006/relationships/oleObject" Target="../embeddings/oleObject165.bin"/><Relationship Id="rId19" Type="http://schemas.openxmlformats.org/officeDocument/2006/relationships/image" Target="../media/image246.wmf"/><Relationship Id="rId4" Type="http://schemas.openxmlformats.org/officeDocument/2006/relationships/oleObject" Target="../embeddings/oleObject162.bin"/><Relationship Id="rId9" Type="http://schemas.openxmlformats.org/officeDocument/2006/relationships/image" Target="../media/image241.wmf"/><Relationship Id="rId14" Type="http://schemas.openxmlformats.org/officeDocument/2006/relationships/oleObject" Target="../embeddings/oleObject167.bin"/><Relationship Id="rId22" Type="http://schemas.openxmlformats.org/officeDocument/2006/relationships/oleObject" Target="../embeddings/oleObject171.bin"/></Relationships>
</file>

<file path=ppt/slides/_rels/slide56.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slideLayout" Target="../slideLayouts/slideLayout29.xml"/><Relationship Id="rId1" Type="http://schemas.openxmlformats.org/officeDocument/2006/relationships/vmlDrawing" Target="../drawings/vmlDrawing30.vml"/><Relationship Id="rId6" Type="http://schemas.openxmlformats.org/officeDocument/2006/relationships/image" Target="../media/image249.wmf"/><Relationship Id="rId5" Type="http://schemas.openxmlformats.org/officeDocument/2006/relationships/oleObject" Target="../embeddings/oleObject172.bin"/><Relationship Id="rId4" Type="http://schemas.openxmlformats.org/officeDocument/2006/relationships/image" Target="../media/image230.png"/></Relationships>
</file>

<file path=ppt/slides/_rels/slide57.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8" Type="http://schemas.openxmlformats.org/officeDocument/2006/relationships/image" Target="../media/image146.jpg"/><Relationship Id="rId13" Type="http://schemas.openxmlformats.org/officeDocument/2006/relationships/oleObject" Target="../embeddings/oleObject177.bin"/><Relationship Id="rId18" Type="http://schemas.openxmlformats.org/officeDocument/2006/relationships/image" Target="../media/image256.wmf"/><Relationship Id="rId3" Type="http://schemas.openxmlformats.org/officeDocument/2006/relationships/image" Target="../media/image258.jpg"/><Relationship Id="rId7" Type="http://schemas.openxmlformats.org/officeDocument/2006/relationships/image" Target="../media/image252.wmf"/><Relationship Id="rId12" Type="http://schemas.openxmlformats.org/officeDocument/2006/relationships/image" Target="../media/image253.wmf"/><Relationship Id="rId17" Type="http://schemas.openxmlformats.org/officeDocument/2006/relationships/oleObject" Target="../embeddings/oleObject179.bin"/><Relationship Id="rId2" Type="http://schemas.openxmlformats.org/officeDocument/2006/relationships/slideLayout" Target="../slideLayouts/slideLayout29.xml"/><Relationship Id="rId16" Type="http://schemas.openxmlformats.org/officeDocument/2006/relationships/image" Target="../media/image255.wmf"/><Relationship Id="rId20" Type="http://schemas.openxmlformats.org/officeDocument/2006/relationships/image" Target="../media/image257.wmf"/><Relationship Id="rId1" Type="http://schemas.openxmlformats.org/officeDocument/2006/relationships/vmlDrawing" Target="../drawings/vmlDrawing31.vml"/><Relationship Id="rId6" Type="http://schemas.openxmlformats.org/officeDocument/2006/relationships/oleObject" Target="../embeddings/oleObject174.bin"/><Relationship Id="rId11" Type="http://schemas.openxmlformats.org/officeDocument/2006/relationships/oleObject" Target="../embeddings/oleObject176.bin"/><Relationship Id="rId5" Type="http://schemas.openxmlformats.org/officeDocument/2006/relationships/image" Target="../media/image251.wmf"/><Relationship Id="rId15" Type="http://schemas.openxmlformats.org/officeDocument/2006/relationships/oleObject" Target="../embeddings/oleObject178.bin"/><Relationship Id="rId10" Type="http://schemas.openxmlformats.org/officeDocument/2006/relationships/image" Target="../media/image227.wmf"/><Relationship Id="rId19" Type="http://schemas.openxmlformats.org/officeDocument/2006/relationships/oleObject" Target="../embeddings/oleObject180.bin"/><Relationship Id="rId4" Type="http://schemas.openxmlformats.org/officeDocument/2006/relationships/oleObject" Target="../embeddings/oleObject173.bin"/><Relationship Id="rId9" Type="http://schemas.openxmlformats.org/officeDocument/2006/relationships/oleObject" Target="../embeddings/oleObject175.bin"/><Relationship Id="rId14" Type="http://schemas.openxmlformats.org/officeDocument/2006/relationships/image" Target="../media/image254.wmf"/></Relationships>
</file>

<file path=ppt/slides/_rels/slide59.xml.rels><?xml version="1.0" encoding="UTF-8" standalone="yes"?>
<Relationships xmlns="http://schemas.openxmlformats.org/package/2006/relationships"><Relationship Id="rId8" Type="http://schemas.openxmlformats.org/officeDocument/2006/relationships/image" Target="../media/image260.wmf"/><Relationship Id="rId13" Type="http://schemas.openxmlformats.org/officeDocument/2006/relationships/oleObject" Target="../embeddings/oleObject185.bin"/><Relationship Id="rId18" Type="http://schemas.openxmlformats.org/officeDocument/2006/relationships/oleObject" Target="../embeddings/oleObject187.bin"/><Relationship Id="rId3" Type="http://schemas.openxmlformats.org/officeDocument/2006/relationships/image" Target="../media/image258.jpg"/><Relationship Id="rId21" Type="http://schemas.openxmlformats.org/officeDocument/2006/relationships/image" Target="../media/image266.wmf"/><Relationship Id="rId7" Type="http://schemas.openxmlformats.org/officeDocument/2006/relationships/oleObject" Target="../embeddings/oleObject182.bin"/><Relationship Id="rId12" Type="http://schemas.openxmlformats.org/officeDocument/2006/relationships/image" Target="../media/image262.wmf"/><Relationship Id="rId17" Type="http://schemas.openxmlformats.org/officeDocument/2006/relationships/image" Target="../media/image264.wmf"/><Relationship Id="rId2" Type="http://schemas.openxmlformats.org/officeDocument/2006/relationships/slideLayout" Target="../slideLayouts/slideLayout29.xml"/><Relationship Id="rId16" Type="http://schemas.openxmlformats.org/officeDocument/2006/relationships/oleObject" Target="../embeddings/oleObject186.bin"/><Relationship Id="rId20" Type="http://schemas.openxmlformats.org/officeDocument/2006/relationships/oleObject" Target="../embeddings/oleObject188.bin"/><Relationship Id="rId1" Type="http://schemas.openxmlformats.org/officeDocument/2006/relationships/vmlDrawing" Target="../drawings/vmlDrawing32.vml"/><Relationship Id="rId6" Type="http://schemas.openxmlformats.org/officeDocument/2006/relationships/image" Target="../media/image267.jpg"/><Relationship Id="rId11" Type="http://schemas.openxmlformats.org/officeDocument/2006/relationships/oleObject" Target="../embeddings/oleObject184.bin"/><Relationship Id="rId5" Type="http://schemas.openxmlformats.org/officeDocument/2006/relationships/image" Target="../media/image259.wmf"/><Relationship Id="rId15" Type="http://schemas.openxmlformats.org/officeDocument/2006/relationships/image" Target="../media/image146.jpg"/><Relationship Id="rId10" Type="http://schemas.openxmlformats.org/officeDocument/2006/relationships/image" Target="../media/image261.wmf"/><Relationship Id="rId19" Type="http://schemas.openxmlformats.org/officeDocument/2006/relationships/image" Target="../media/image265.wmf"/><Relationship Id="rId4" Type="http://schemas.openxmlformats.org/officeDocument/2006/relationships/oleObject" Target="../embeddings/oleObject181.bin"/><Relationship Id="rId9" Type="http://schemas.openxmlformats.org/officeDocument/2006/relationships/oleObject" Target="../embeddings/oleObject183.bin"/><Relationship Id="rId14" Type="http://schemas.openxmlformats.org/officeDocument/2006/relationships/image" Target="../media/image263.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0.jpg"/><Relationship Id="rId7" Type="http://schemas.openxmlformats.org/officeDocument/2006/relationships/image" Target="../media/image17.wmf"/><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22.jpg"/><Relationship Id="rId10" Type="http://schemas.openxmlformats.org/officeDocument/2006/relationships/oleObject" Target="../embeddings/oleObject4.bin"/><Relationship Id="rId4" Type="http://schemas.openxmlformats.org/officeDocument/2006/relationships/image" Target="../media/image21.jpg"/><Relationship Id="rId9" Type="http://schemas.openxmlformats.org/officeDocument/2006/relationships/image" Target="../media/image18.wmf"/></Relationships>
</file>

<file path=ppt/slides/_rels/slide60.xml.rels><?xml version="1.0" encoding="UTF-8" standalone="yes"?>
<Relationships xmlns="http://schemas.openxmlformats.org/package/2006/relationships"><Relationship Id="rId2" Type="http://schemas.openxmlformats.org/officeDocument/2006/relationships/image" Target="../media/image268.jp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90.bin"/><Relationship Id="rId13" Type="http://schemas.openxmlformats.org/officeDocument/2006/relationships/image" Target="../media/image277.png"/><Relationship Id="rId3" Type="http://schemas.openxmlformats.org/officeDocument/2006/relationships/image" Target="../media/image273.jpeg"/><Relationship Id="rId7" Type="http://schemas.openxmlformats.org/officeDocument/2006/relationships/image" Target="../media/image275.jpeg"/><Relationship Id="rId12" Type="http://schemas.openxmlformats.org/officeDocument/2006/relationships/image" Target="../media/image276.png"/><Relationship Id="rId2" Type="http://schemas.openxmlformats.org/officeDocument/2006/relationships/slideLayout" Target="../slideLayouts/slideLayout29.xml"/><Relationship Id="rId1" Type="http://schemas.openxmlformats.org/officeDocument/2006/relationships/vmlDrawing" Target="../drawings/vmlDrawing33.vml"/><Relationship Id="rId6" Type="http://schemas.openxmlformats.org/officeDocument/2006/relationships/image" Target="../media/image270.wmf"/><Relationship Id="rId11" Type="http://schemas.openxmlformats.org/officeDocument/2006/relationships/image" Target="../media/image272.wmf"/><Relationship Id="rId5" Type="http://schemas.openxmlformats.org/officeDocument/2006/relationships/oleObject" Target="../embeddings/oleObject189.bin"/><Relationship Id="rId10" Type="http://schemas.openxmlformats.org/officeDocument/2006/relationships/oleObject" Target="../embeddings/oleObject191.bin"/><Relationship Id="rId4" Type="http://schemas.openxmlformats.org/officeDocument/2006/relationships/image" Target="../media/image274.jpeg"/><Relationship Id="rId9" Type="http://schemas.openxmlformats.org/officeDocument/2006/relationships/image" Target="../media/image271.wmf"/><Relationship Id="rId14" Type="http://schemas.openxmlformats.org/officeDocument/2006/relationships/image" Target="../media/image278.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283.png"/><Relationship Id="rId18" Type="http://schemas.openxmlformats.org/officeDocument/2006/relationships/oleObject" Target="../embeddings/oleObject199.bin"/><Relationship Id="rId26" Type="http://schemas.openxmlformats.org/officeDocument/2006/relationships/oleObject" Target="../embeddings/oleObject203.bin"/><Relationship Id="rId3" Type="http://schemas.openxmlformats.org/officeDocument/2006/relationships/image" Target="../media/image293.png"/><Relationship Id="rId21" Type="http://schemas.openxmlformats.org/officeDocument/2006/relationships/image" Target="../media/image287.png"/><Relationship Id="rId7" Type="http://schemas.openxmlformats.org/officeDocument/2006/relationships/image" Target="../media/image280.png"/><Relationship Id="rId12" Type="http://schemas.openxmlformats.org/officeDocument/2006/relationships/oleObject" Target="../embeddings/oleObject196.bin"/><Relationship Id="rId17" Type="http://schemas.openxmlformats.org/officeDocument/2006/relationships/image" Target="../media/image285.wmf"/><Relationship Id="rId25" Type="http://schemas.openxmlformats.org/officeDocument/2006/relationships/image" Target="../media/image289.png"/><Relationship Id="rId33" Type="http://schemas.openxmlformats.org/officeDocument/2006/relationships/image" Target="../media/image295.png"/><Relationship Id="rId2" Type="http://schemas.openxmlformats.org/officeDocument/2006/relationships/slideLayout" Target="../slideLayouts/slideLayout29.xml"/><Relationship Id="rId16" Type="http://schemas.openxmlformats.org/officeDocument/2006/relationships/oleObject" Target="../embeddings/oleObject198.bin"/><Relationship Id="rId20" Type="http://schemas.openxmlformats.org/officeDocument/2006/relationships/oleObject" Target="../embeddings/oleObject200.bin"/><Relationship Id="rId29" Type="http://schemas.openxmlformats.org/officeDocument/2006/relationships/image" Target="../media/image291.wmf"/><Relationship Id="rId1" Type="http://schemas.openxmlformats.org/officeDocument/2006/relationships/vmlDrawing" Target="../drawings/vmlDrawing34.vml"/><Relationship Id="rId6" Type="http://schemas.openxmlformats.org/officeDocument/2006/relationships/oleObject" Target="../embeddings/oleObject193.bin"/><Relationship Id="rId11" Type="http://schemas.openxmlformats.org/officeDocument/2006/relationships/image" Target="../media/image282.png"/><Relationship Id="rId24" Type="http://schemas.openxmlformats.org/officeDocument/2006/relationships/oleObject" Target="../embeddings/oleObject202.bin"/><Relationship Id="rId32" Type="http://schemas.openxmlformats.org/officeDocument/2006/relationships/image" Target="../media/image294.png"/><Relationship Id="rId5" Type="http://schemas.openxmlformats.org/officeDocument/2006/relationships/image" Target="../media/image279.wmf"/><Relationship Id="rId15" Type="http://schemas.openxmlformats.org/officeDocument/2006/relationships/image" Target="../media/image284.wmf"/><Relationship Id="rId23" Type="http://schemas.openxmlformats.org/officeDocument/2006/relationships/image" Target="../media/image288.wmf"/><Relationship Id="rId28" Type="http://schemas.openxmlformats.org/officeDocument/2006/relationships/oleObject" Target="../embeddings/oleObject204.bin"/><Relationship Id="rId10" Type="http://schemas.openxmlformats.org/officeDocument/2006/relationships/oleObject" Target="../embeddings/oleObject195.bin"/><Relationship Id="rId19" Type="http://schemas.openxmlformats.org/officeDocument/2006/relationships/image" Target="../media/image286.wmf"/><Relationship Id="rId31" Type="http://schemas.openxmlformats.org/officeDocument/2006/relationships/image" Target="../media/image292.png"/><Relationship Id="rId4" Type="http://schemas.openxmlformats.org/officeDocument/2006/relationships/oleObject" Target="../embeddings/oleObject192.bin"/><Relationship Id="rId9" Type="http://schemas.openxmlformats.org/officeDocument/2006/relationships/image" Target="../media/image281.wmf"/><Relationship Id="rId14" Type="http://schemas.openxmlformats.org/officeDocument/2006/relationships/oleObject" Target="../embeddings/oleObject197.bin"/><Relationship Id="rId22" Type="http://schemas.openxmlformats.org/officeDocument/2006/relationships/oleObject" Target="../embeddings/oleObject201.bin"/><Relationship Id="rId27" Type="http://schemas.openxmlformats.org/officeDocument/2006/relationships/image" Target="../media/image290.wmf"/><Relationship Id="rId30" Type="http://schemas.openxmlformats.org/officeDocument/2006/relationships/oleObject" Target="../embeddings/oleObject205.bin"/></Relationships>
</file>

<file path=ppt/slides/_rels/slide64.xml.rels><?xml version="1.0" encoding="UTF-8" standalone="yes"?>
<Relationships xmlns="http://schemas.openxmlformats.org/package/2006/relationships"><Relationship Id="rId3" Type="http://schemas.openxmlformats.org/officeDocument/2006/relationships/image" Target="../media/image2890.png"/><Relationship Id="rId2" Type="http://schemas.openxmlformats.org/officeDocument/2006/relationships/image" Target="../media/image296.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08.bin"/><Relationship Id="rId13" Type="http://schemas.openxmlformats.org/officeDocument/2006/relationships/image" Target="../media/image163.wmf"/><Relationship Id="rId3" Type="http://schemas.openxmlformats.org/officeDocument/2006/relationships/image" Target="../media/image301.jpg"/><Relationship Id="rId7" Type="http://schemas.openxmlformats.org/officeDocument/2006/relationships/image" Target="../media/image298.wmf"/><Relationship Id="rId12" Type="http://schemas.openxmlformats.org/officeDocument/2006/relationships/oleObject" Target="../embeddings/oleObject210.bin"/><Relationship Id="rId2" Type="http://schemas.openxmlformats.org/officeDocument/2006/relationships/slideLayout" Target="../slideLayouts/slideLayout29.xml"/><Relationship Id="rId1" Type="http://schemas.openxmlformats.org/officeDocument/2006/relationships/vmlDrawing" Target="../drawings/vmlDrawing35.vml"/><Relationship Id="rId6" Type="http://schemas.openxmlformats.org/officeDocument/2006/relationships/oleObject" Target="../embeddings/oleObject207.bin"/><Relationship Id="rId11" Type="http://schemas.openxmlformats.org/officeDocument/2006/relationships/image" Target="../media/image299.wmf"/><Relationship Id="rId5" Type="http://schemas.openxmlformats.org/officeDocument/2006/relationships/image" Target="../media/image159.wmf"/><Relationship Id="rId15" Type="http://schemas.openxmlformats.org/officeDocument/2006/relationships/image" Target="../media/image300.wmf"/><Relationship Id="rId10" Type="http://schemas.openxmlformats.org/officeDocument/2006/relationships/oleObject" Target="../embeddings/oleObject209.bin"/><Relationship Id="rId4" Type="http://schemas.openxmlformats.org/officeDocument/2006/relationships/oleObject" Target="../embeddings/oleObject206.bin"/><Relationship Id="rId9" Type="http://schemas.openxmlformats.org/officeDocument/2006/relationships/image" Target="../media/image160.wmf"/><Relationship Id="rId14" Type="http://schemas.openxmlformats.org/officeDocument/2006/relationships/oleObject" Target="../embeddings/oleObject211.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14.bin"/><Relationship Id="rId13" Type="http://schemas.openxmlformats.org/officeDocument/2006/relationships/image" Target="../media/image299.wmf"/><Relationship Id="rId3" Type="http://schemas.openxmlformats.org/officeDocument/2006/relationships/image" Target="../media/image307.jpg"/><Relationship Id="rId7" Type="http://schemas.openxmlformats.org/officeDocument/2006/relationships/image" Target="../media/image303.wmf"/><Relationship Id="rId12" Type="http://schemas.openxmlformats.org/officeDocument/2006/relationships/oleObject" Target="../embeddings/oleObject216.bin"/><Relationship Id="rId2" Type="http://schemas.openxmlformats.org/officeDocument/2006/relationships/slideLayout" Target="../slideLayouts/slideLayout29.xml"/><Relationship Id="rId1" Type="http://schemas.openxmlformats.org/officeDocument/2006/relationships/vmlDrawing" Target="../drawings/vmlDrawing36.vml"/><Relationship Id="rId6" Type="http://schemas.openxmlformats.org/officeDocument/2006/relationships/oleObject" Target="../embeddings/oleObject213.bin"/><Relationship Id="rId11" Type="http://schemas.openxmlformats.org/officeDocument/2006/relationships/image" Target="../media/image305.wmf"/><Relationship Id="rId5" Type="http://schemas.openxmlformats.org/officeDocument/2006/relationships/image" Target="../media/image302.wmf"/><Relationship Id="rId15" Type="http://schemas.openxmlformats.org/officeDocument/2006/relationships/image" Target="../media/image306.wmf"/><Relationship Id="rId10" Type="http://schemas.openxmlformats.org/officeDocument/2006/relationships/oleObject" Target="../embeddings/oleObject215.bin"/><Relationship Id="rId4" Type="http://schemas.openxmlformats.org/officeDocument/2006/relationships/oleObject" Target="../embeddings/oleObject212.bin"/><Relationship Id="rId9" Type="http://schemas.openxmlformats.org/officeDocument/2006/relationships/image" Target="../media/image304.wmf"/><Relationship Id="rId14" Type="http://schemas.openxmlformats.org/officeDocument/2006/relationships/oleObject" Target="../embeddings/oleObject217.bin"/></Relationships>
</file>

<file path=ppt/slides/_rels/slide68.xml.rels><?xml version="1.0" encoding="UTF-8" standalone="yes"?>
<Relationships xmlns="http://schemas.openxmlformats.org/package/2006/relationships"><Relationship Id="rId8" Type="http://schemas.openxmlformats.org/officeDocument/2006/relationships/image" Target="../media/image310.wmf"/><Relationship Id="rId13" Type="http://schemas.openxmlformats.org/officeDocument/2006/relationships/oleObject" Target="../embeddings/oleObject223.bin"/><Relationship Id="rId18" Type="http://schemas.openxmlformats.org/officeDocument/2006/relationships/image" Target="../media/image315.wmf"/><Relationship Id="rId3" Type="http://schemas.openxmlformats.org/officeDocument/2006/relationships/oleObject" Target="../embeddings/oleObject218.bin"/><Relationship Id="rId7" Type="http://schemas.openxmlformats.org/officeDocument/2006/relationships/oleObject" Target="../embeddings/oleObject220.bin"/><Relationship Id="rId12" Type="http://schemas.openxmlformats.org/officeDocument/2006/relationships/image" Target="../media/image312.wmf"/><Relationship Id="rId17" Type="http://schemas.openxmlformats.org/officeDocument/2006/relationships/oleObject" Target="../embeddings/oleObject225.bin"/><Relationship Id="rId2" Type="http://schemas.openxmlformats.org/officeDocument/2006/relationships/slideLayout" Target="../slideLayouts/slideLayout29.xml"/><Relationship Id="rId16" Type="http://schemas.openxmlformats.org/officeDocument/2006/relationships/image" Target="../media/image314.wmf"/><Relationship Id="rId1" Type="http://schemas.openxmlformats.org/officeDocument/2006/relationships/vmlDrawing" Target="../drawings/vmlDrawing37.vml"/><Relationship Id="rId6" Type="http://schemas.openxmlformats.org/officeDocument/2006/relationships/image" Target="../media/image309.wmf"/><Relationship Id="rId11" Type="http://schemas.openxmlformats.org/officeDocument/2006/relationships/oleObject" Target="../embeddings/oleObject222.bin"/><Relationship Id="rId5" Type="http://schemas.openxmlformats.org/officeDocument/2006/relationships/oleObject" Target="../embeddings/oleObject219.bin"/><Relationship Id="rId15" Type="http://schemas.openxmlformats.org/officeDocument/2006/relationships/oleObject" Target="../embeddings/oleObject224.bin"/><Relationship Id="rId10" Type="http://schemas.openxmlformats.org/officeDocument/2006/relationships/image" Target="../media/image311.wmf"/><Relationship Id="rId4" Type="http://schemas.openxmlformats.org/officeDocument/2006/relationships/image" Target="../media/image308.wmf"/><Relationship Id="rId9" Type="http://schemas.openxmlformats.org/officeDocument/2006/relationships/oleObject" Target="../embeddings/oleObject221.bin"/><Relationship Id="rId14" Type="http://schemas.openxmlformats.org/officeDocument/2006/relationships/image" Target="../media/image313.wmf"/></Relationships>
</file>

<file path=ppt/slides/_rels/slide69.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4.wmf"/><Relationship Id="rId2" Type="http://schemas.openxmlformats.org/officeDocument/2006/relationships/slideLayout" Target="../slideLayouts/slideLayout29.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3.wmf"/><Relationship Id="rId4"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slideLayout" Target="../slideLayouts/slideLayout29.xml"/><Relationship Id="rId1" Type="http://schemas.openxmlformats.org/officeDocument/2006/relationships/vmlDrawing" Target="../drawings/vmlDrawing4.vml"/><Relationship Id="rId6" Type="http://schemas.openxmlformats.org/officeDocument/2006/relationships/image" Target="../media/image28.jpg"/><Relationship Id="rId5" Type="http://schemas.openxmlformats.org/officeDocument/2006/relationships/image" Target="../media/image26.w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Layout" Target="../slideLayouts/slideLayout29.xml"/><Relationship Id="rId1" Type="http://schemas.openxmlformats.org/officeDocument/2006/relationships/vmlDrawing" Target="../drawings/vmlDrawing5.vml"/><Relationship Id="rId5" Type="http://schemas.openxmlformats.org/officeDocument/2006/relationships/image" Target="../media/image30.w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47948" y="2992393"/>
            <a:ext cx="7024451" cy="873214"/>
          </a:xfrm>
        </p:spPr>
        <p:txBody>
          <a:bodyPr/>
          <a:lstStyle/>
          <a:p>
            <a:r>
              <a:rPr lang="en-IN" sz="2800" dirty="0">
                <a:latin typeface="Times New Roman" panose="02020603050405020304" pitchFamily="18" charset="0"/>
                <a:cs typeface="Times New Roman" panose="02020603050405020304" pitchFamily="18" charset="0"/>
              </a:rPr>
              <a:t>Vector Mechanics For Engineers: Dynamics</a:t>
            </a:r>
            <a:br>
              <a:rPr lang="en-IN" sz="2800" dirty="0">
                <a:latin typeface="Times New Roman" panose="02020603050405020304" pitchFamily="18" charset="0"/>
                <a:cs typeface="Times New Roman" panose="02020603050405020304" pitchFamily="18" charset="0"/>
              </a:rPr>
            </a:br>
            <a:br>
              <a:rPr lang="en-US" dirty="0"/>
            </a:br>
            <a:r>
              <a:rPr lang="en-IN" sz="2400" dirty="0">
                <a:latin typeface="Times New Roman" panose="02020603050405020304" pitchFamily="18" charset="0"/>
                <a:cs typeface="Times New Roman" panose="02020603050405020304" pitchFamily="18" charset="0"/>
              </a:rPr>
              <a:t>Twelfth Edition</a:t>
            </a:r>
            <a:br>
              <a:rPr lang="en-IN" sz="2400" dirty="0">
                <a:latin typeface="Times New Roman" panose="02020603050405020304" pitchFamily="18" charset="0"/>
                <a:cs typeface="Times New Roman" panose="02020603050405020304" pitchFamily="18" charset="0"/>
              </a:rPr>
            </a:br>
            <a:br>
              <a:rPr lang="en-US" dirty="0"/>
            </a:br>
            <a:endParaRPr lang="en-US" dirty="0"/>
          </a:p>
        </p:txBody>
      </p:sp>
      <p:sp>
        <p:nvSpPr>
          <p:cNvPr id="12" name="Text Box 13"/>
          <p:cNvSpPr txBox="1">
            <a:spLocks noChangeArrowheads="1"/>
          </p:cNvSpPr>
          <p:nvPr/>
        </p:nvSpPr>
        <p:spPr bwMode="auto">
          <a:xfrm>
            <a:off x="145994" y="6392459"/>
            <a:ext cx="8748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panose="020B0604020202020204"/>
                <a:ea typeface="+mn-ea"/>
                <a:cs typeface="+mn-cs"/>
              </a:rPr>
              <a:t>PROPRIETARY MATERIAL ©  2020   The McGraw Hill Inc. All rights reserved. No part of this PowerPoint slide  may be displayed, reproduced or distributed in any form or by any means, without the prior written permission of the publisher, or used beyond the limited distribution to teachers and educators permitted by McGraw Hill for their individual course preparation. If you are a student using this PowerPoint slide, you are using it without permission. </a:t>
            </a:r>
          </a:p>
        </p:txBody>
      </p:sp>
      <p:sp>
        <p:nvSpPr>
          <p:cNvPr id="13" name="Text Box 18"/>
          <p:cNvSpPr txBox="1">
            <a:spLocks noChangeArrowheads="1"/>
          </p:cNvSpPr>
          <p:nvPr/>
        </p:nvSpPr>
        <p:spPr bwMode="auto">
          <a:xfrm>
            <a:off x="341090" y="5751136"/>
            <a:ext cx="6019800" cy="2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fontAlgn="base">
              <a:spcBef>
                <a:spcPct val="0"/>
              </a:spcBef>
              <a:spcAft>
                <a:spcPct val="0"/>
              </a:spcAft>
              <a:defRPr>
                <a:solidFill>
                  <a:schemeClr val="tx1"/>
                </a:solidFill>
                <a:latin typeface="Corbel" panose="020B0503020204020204" pitchFamily="34" charset="0"/>
              </a:defRPr>
            </a:lvl6pPr>
            <a:lvl7pPr marL="2971800" indent="-228600" defTabSz="457200" fontAlgn="base">
              <a:spcBef>
                <a:spcPct val="0"/>
              </a:spcBef>
              <a:spcAft>
                <a:spcPct val="0"/>
              </a:spcAft>
              <a:defRPr>
                <a:solidFill>
                  <a:schemeClr val="tx1"/>
                </a:solidFill>
                <a:latin typeface="Corbel" panose="020B0503020204020204" pitchFamily="34" charset="0"/>
              </a:defRPr>
            </a:lvl7pPr>
            <a:lvl8pPr marL="3429000" indent="-228600" defTabSz="457200" fontAlgn="base">
              <a:spcBef>
                <a:spcPct val="0"/>
              </a:spcBef>
              <a:spcAft>
                <a:spcPct val="0"/>
              </a:spcAft>
              <a:defRPr>
                <a:solidFill>
                  <a:schemeClr val="tx1"/>
                </a:solidFill>
                <a:latin typeface="Corbel" panose="020B0503020204020204" pitchFamily="34" charset="0"/>
              </a:defRPr>
            </a:lvl8pPr>
            <a:lvl9pPr marL="3886200" indent="-228600" defTabSz="457200" fontAlgn="base">
              <a:spcBef>
                <a:spcPct val="0"/>
              </a:spcBef>
              <a:spcAft>
                <a:spcPct val="0"/>
              </a:spcAft>
              <a:defRPr>
                <a:solidFill>
                  <a:schemeClr val="tx1"/>
                </a:solidFill>
                <a:latin typeface="Corbel" panose="020B0503020204020204" pitchFamily="34" charset="0"/>
              </a:defRPr>
            </a:lvl9pPr>
          </a:lstStyle>
          <a:p>
            <a:pPr marL="0" marR="0" lvl="0" indent="0" algn="l" defTabSz="914400" rtl="0" eaLnBrk="1" fontAlgn="auto" latinLnBrk="0" hangingPunct="1">
              <a:lnSpc>
                <a:spcPct val="80000"/>
              </a:lnSpc>
              <a:spcBef>
                <a:spcPct val="7500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Palatino Linotype" panose="02040502050505030304" pitchFamily="18" charset="0"/>
                <a:ea typeface="Arial Unicode MS" pitchFamily="34" charset="-128"/>
                <a:cs typeface="+mn-cs"/>
              </a:rPr>
              <a:t>Copyright © 2020  McGraw Hill ,  All Rights Reserved.</a:t>
            </a:r>
          </a:p>
        </p:txBody>
      </p:sp>
    </p:spTree>
    <p:extLst>
      <p:ext uri="{BB962C8B-B14F-4D97-AF65-F5344CB8AC3E}">
        <p14:creationId xmlns:p14="http://schemas.microsoft.com/office/powerpoint/2010/main" val="35085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306551"/>
          </a:xfrm>
        </p:spPr>
        <p:txBody>
          <a:bodyPr/>
          <a:lstStyle/>
          <a:p>
            <a:r>
              <a:rPr lang="en-US" altLang="en-US" b="1" dirty="0">
                <a:solidFill>
                  <a:srgbClr val="AD0B1E"/>
                </a:solidFill>
                <a:ea typeface="ＭＳ Ｐゴシック" pitchFamily="34" charset="-128"/>
              </a:rPr>
              <a:t>Problems Involving the Motion of a Rigid Body</a:t>
            </a:r>
            <a:endParaRPr lang="en-US"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378" y="1828800"/>
            <a:ext cx="3155403" cy="2112293"/>
          </a:xfrm>
          <a:prstGeom prst="rect">
            <a:avLst/>
          </a:prstGeom>
        </p:spPr>
      </p:pic>
      <p:sp>
        <p:nvSpPr>
          <p:cNvPr id="6" name="Content Placeholder 5"/>
          <p:cNvSpPr>
            <a:spLocks noGrp="1"/>
          </p:cNvSpPr>
          <p:nvPr>
            <p:ph idx="13"/>
          </p:nvPr>
        </p:nvSpPr>
        <p:spPr>
          <a:xfrm>
            <a:off x="3810000" y="1600200"/>
            <a:ext cx="4876800" cy="1905000"/>
          </a:xfrm>
        </p:spPr>
        <p:txBody>
          <a:bodyPr/>
          <a:lstStyle/>
          <a:p>
            <a:pPr marL="342900" indent="-342900">
              <a:buFont typeface="Arial" panose="020B0604020202020204" pitchFamily="34" charset="0"/>
              <a:buChar char="•"/>
            </a:pPr>
            <a:r>
              <a:rPr lang="en-US" altLang="en-US" sz="2000" dirty="0"/>
              <a:t>The fundamental relation between the forces acting on a rigid body in plane motion and the acceleration of its mass center and the angular acceleration of the body is illustrated in a free-body-diagram equation.</a:t>
            </a:r>
          </a:p>
        </p:txBody>
      </p:sp>
      <p:sp>
        <p:nvSpPr>
          <p:cNvPr id="7" name="Content Placeholder 6"/>
          <p:cNvSpPr>
            <a:spLocks noGrp="1"/>
          </p:cNvSpPr>
          <p:nvPr>
            <p:ph idx="14"/>
          </p:nvPr>
        </p:nvSpPr>
        <p:spPr>
          <a:xfrm>
            <a:off x="3810000" y="3657600"/>
            <a:ext cx="4876800" cy="1981200"/>
          </a:xfrm>
        </p:spPr>
        <p:txBody>
          <a:bodyPr/>
          <a:lstStyle/>
          <a:p>
            <a:pPr marL="342900" indent="-342900">
              <a:buFont typeface="Arial" panose="020B0604020202020204" pitchFamily="34" charset="0"/>
              <a:buChar char="•"/>
            </a:pPr>
            <a:r>
              <a:rPr lang="en-US" altLang="en-US" sz="2000" dirty="0"/>
              <a:t>These techniques may also be applied to problems involving plane motion of connected rigid bodies by drawing a free-body-diagram equation for each body and solving the corresponding equations of motion simultaneously.</a:t>
            </a:r>
          </a:p>
        </p:txBody>
      </p:sp>
    </p:spTree>
    <p:extLst>
      <p:ext uri="{BB962C8B-B14F-4D97-AF65-F5344CB8AC3E}">
        <p14:creationId xmlns:p14="http://schemas.microsoft.com/office/powerpoint/2010/main" val="2334712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98" y="5029200"/>
            <a:ext cx="1299202" cy="158369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4953746"/>
            <a:ext cx="1519324" cy="1675654"/>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7152" y="5334000"/>
            <a:ext cx="1298448" cy="1143000"/>
          </a:xfrm>
          <a:prstGeom prst="rect">
            <a:avLst/>
          </a:prstGeom>
        </p:spPr>
      </p:pic>
      <p:sp>
        <p:nvSpPr>
          <p:cNvPr id="14" name="Content Placeholder 12"/>
          <p:cNvSpPr>
            <a:spLocks noGrp="1"/>
          </p:cNvSpPr>
          <p:nvPr>
            <p:ph idx="20"/>
          </p:nvPr>
        </p:nvSpPr>
        <p:spPr>
          <a:xfrm>
            <a:off x="7010400" y="5690840"/>
            <a:ext cx="1676400" cy="938560"/>
          </a:xfrm>
        </p:spPr>
        <p:txBody>
          <a:bodyPr/>
          <a:lstStyle/>
          <a:p>
            <a:r>
              <a:rPr lang="en-US" sz="2000" dirty="0">
                <a:solidFill>
                  <a:srgbClr val="2D2DB9"/>
                </a:solidFill>
                <a:ea typeface="ＭＳ Ｐゴシック" charset="-128"/>
              </a:rPr>
              <a:t>Include your positive z-axis direction too</a:t>
            </a:r>
          </a:p>
        </p:txBody>
      </p:sp>
      <p:sp>
        <p:nvSpPr>
          <p:cNvPr id="6" name="Content Placeholder 5"/>
          <p:cNvSpPr>
            <a:spLocks noGrp="1"/>
          </p:cNvSpPr>
          <p:nvPr>
            <p:ph idx="13"/>
          </p:nvPr>
        </p:nvSpPr>
        <p:spPr>
          <a:xfrm>
            <a:off x="457200" y="1447800"/>
            <a:ext cx="8229600" cy="1177636"/>
          </a:xfrm>
        </p:spPr>
        <p:txBody>
          <a:bodyPr/>
          <a:lstStyle/>
          <a:p>
            <a:r>
              <a:rPr lang="en-US" altLang="en-US" dirty="0"/>
              <a:t>The free body diagram is the same as you have done in statics and in Chapter 13; we will add the kinetic diagram in our dynamic analysis.</a:t>
            </a:r>
          </a:p>
        </p:txBody>
      </p:sp>
      <p:sp>
        <p:nvSpPr>
          <p:cNvPr id="7" name="Content Placeholder 6"/>
          <p:cNvSpPr>
            <a:spLocks noGrp="1"/>
          </p:cNvSpPr>
          <p:nvPr>
            <p:ph idx="14"/>
          </p:nvPr>
        </p:nvSpPr>
        <p:spPr>
          <a:xfrm>
            <a:off x="457200" y="2667000"/>
            <a:ext cx="7543800" cy="415636"/>
          </a:xfrm>
        </p:spPr>
        <p:txBody>
          <a:bodyPr/>
          <a:lstStyle/>
          <a:p>
            <a:pPr marL="457200" indent="-457200">
              <a:buFont typeface="+mj-lt"/>
              <a:buAutoNum type="arabicPeriod"/>
            </a:pPr>
            <a:r>
              <a:rPr lang="en-US" altLang="en-US" dirty="0"/>
              <a:t>Isolate the body of interest (free body) </a:t>
            </a:r>
          </a:p>
        </p:txBody>
      </p:sp>
      <p:sp>
        <p:nvSpPr>
          <p:cNvPr id="8" name="Content Placeholder 7"/>
          <p:cNvSpPr>
            <a:spLocks noGrp="1"/>
          </p:cNvSpPr>
          <p:nvPr>
            <p:ph idx="15"/>
          </p:nvPr>
        </p:nvSpPr>
        <p:spPr>
          <a:xfrm>
            <a:off x="457200" y="3124200"/>
            <a:ext cx="7543800" cy="415636"/>
          </a:xfrm>
        </p:spPr>
        <p:txBody>
          <a:bodyPr/>
          <a:lstStyle/>
          <a:p>
            <a:pPr marL="457200" indent="-457200">
              <a:buFont typeface="+mj-lt"/>
              <a:buAutoNum type="arabicPeriod" startAt="2"/>
            </a:pPr>
            <a:r>
              <a:rPr lang="en-US" altLang="en-US" dirty="0"/>
              <a:t>Draw your axis system (Cartesian, polar, path) </a:t>
            </a:r>
          </a:p>
        </p:txBody>
      </p:sp>
      <p:sp>
        <p:nvSpPr>
          <p:cNvPr id="9" name="Content Placeholder 8"/>
          <p:cNvSpPr>
            <a:spLocks noGrp="1"/>
          </p:cNvSpPr>
          <p:nvPr>
            <p:ph idx="16"/>
          </p:nvPr>
        </p:nvSpPr>
        <p:spPr>
          <a:xfrm>
            <a:off x="457200" y="3581400"/>
            <a:ext cx="7543800" cy="415636"/>
          </a:xfrm>
        </p:spPr>
        <p:txBody>
          <a:bodyPr/>
          <a:lstStyle/>
          <a:p>
            <a:pPr marL="457200" indent="-457200">
              <a:buFont typeface="+mj-lt"/>
              <a:buAutoNum type="arabicPeriod" startAt="3"/>
            </a:pPr>
            <a:r>
              <a:rPr lang="en-US" altLang="en-US" dirty="0"/>
              <a:t>Add in applied forces (example: weight)</a:t>
            </a:r>
          </a:p>
        </p:txBody>
      </p:sp>
      <p:sp>
        <p:nvSpPr>
          <p:cNvPr id="10" name="Content Placeholder 9"/>
          <p:cNvSpPr>
            <a:spLocks noGrp="1"/>
          </p:cNvSpPr>
          <p:nvPr>
            <p:ph idx="17"/>
          </p:nvPr>
        </p:nvSpPr>
        <p:spPr>
          <a:xfrm>
            <a:off x="457200" y="4038600"/>
            <a:ext cx="7543800" cy="415636"/>
          </a:xfrm>
        </p:spPr>
        <p:txBody>
          <a:bodyPr/>
          <a:lstStyle/>
          <a:p>
            <a:pPr marL="457200" indent="-457200">
              <a:buFont typeface="+mj-lt"/>
              <a:buAutoNum type="arabicPeriod" startAt="4"/>
            </a:pPr>
            <a:r>
              <a:rPr lang="en-US" altLang="en-US" dirty="0"/>
              <a:t>Replace supports with forces (example: tension force) </a:t>
            </a:r>
          </a:p>
        </p:txBody>
      </p:sp>
      <p:sp>
        <p:nvSpPr>
          <p:cNvPr id="11" name="Content Placeholder 10"/>
          <p:cNvSpPr>
            <a:spLocks noGrp="1"/>
          </p:cNvSpPr>
          <p:nvPr>
            <p:ph idx="18"/>
          </p:nvPr>
        </p:nvSpPr>
        <p:spPr>
          <a:xfrm>
            <a:off x="457200" y="4461164"/>
            <a:ext cx="7543800" cy="415636"/>
          </a:xfrm>
        </p:spPr>
        <p:txBody>
          <a:bodyPr/>
          <a:lstStyle/>
          <a:p>
            <a:pPr marL="457200" indent="-457200">
              <a:buFont typeface="+mj-lt"/>
              <a:buAutoNum type="arabicPeriod" startAt="5"/>
            </a:pPr>
            <a:r>
              <a:rPr lang="en-US" altLang="en-US" dirty="0"/>
              <a:t>Draw appropriate dimensions (angles and distances)</a:t>
            </a:r>
            <a:endParaRPr lang="en-US" dirty="0"/>
          </a:p>
        </p:txBody>
      </p:sp>
    </p:spTree>
    <p:extLst>
      <p:ext uri="{BB962C8B-B14F-4D97-AF65-F5344CB8AC3E}">
        <p14:creationId xmlns:p14="http://schemas.microsoft.com/office/powerpoint/2010/main" val="4081442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ea typeface="ＭＳ Ｐゴシック" pitchFamily="34" charset="-128"/>
              </a:rPr>
              <a:t>Free Body Diagrams and Kinetic Diagrams </a:t>
            </a:r>
            <a:r>
              <a:rPr lang="en-US" altLang="en-US" sz="1000" b="1" dirty="0">
                <a:ea typeface="ＭＳ Ｐゴシック" pitchFamily="34" charset="-128"/>
              </a:rPr>
              <a:t>2</a:t>
            </a:r>
            <a:endParaRPr lang="en-US" sz="1000" b="1"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093" y="4663777"/>
            <a:ext cx="3314432" cy="1737023"/>
          </a:xfrm>
          <a:prstGeom prst="rect">
            <a:avLst/>
          </a:prstGeom>
        </p:spPr>
      </p:pic>
      <p:sp>
        <p:nvSpPr>
          <p:cNvPr id="6" name="Content Placeholder 5"/>
          <p:cNvSpPr>
            <a:spLocks noGrp="1"/>
          </p:cNvSpPr>
          <p:nvPr>
            <p:ph idx="13"/>
          </p:nvPr>
        </p:nvSpPr>
        <p:spPr>
          <a:xfrm>
            <a:off x="457200" y="1600200"/>
            <a:ext cx="8229600" cy="789243"/>
          </a:xfrm>
        </p:spPr>
        <p:txBody>
          <a:bodyPr/>
          <a:lstStyle/>
          <a:p>
            <a:r>
              <a:rPr lang="en-US" altLang="en-US" dirty="0"/>
              <a:t>Put the inertial terms for the body of interest on the kinetic diagram.</a:t>
            </a:r>
          </a:p>
        </p:txBody>
      </p:sp>
      <p:sp>
        <p:nvSpPr>
          <p:cNvPr id="7" name="Content Placeholder 6"/>
          <p:cNvSpPr>
            <a:spLocks noGrp="1"/>
          </p:cNvSpPr>
          <p:nvPr>
            <p:ph idx="14"/>
          </p:nvPr>
        </p:nvSpPr>
        <p:spPr>
          <a:xfrm>
            <a:off x="457200" y="2438400"/>
            <a:ext cx="8229600" cy="457200"/>
          </a:xfrm>
        </p:spPr>
        <p:txBody>
          <a:bodyPr/>
          <a:lstStyle/>
          <a:p>
            <a:pPr marL="457200" indent="-457200">
              <a:buFont typeface="+mj-lt"/>
              <a:buAutoNum type="arabicPeriod"/>
            </a:pPr>
            <a:r>
              <a:rPr lang="en-US" altLang="en-US" dirty="0"/>
              <a:t>Isolate the body of interest (free body) </a:t>
            </a:r>
          </a:p>
        </p:txBody>
      </p:sp>
      <p:sp>
        <p:nvSpPr>
          <p:cNvPr id="8" name="Content Placeholder 7"/>
          <p:cNvSpPr>
            <a:spLocks noGrp="1"/>
          </p:cNvSpPr>
          <p:nvPr>
            <p:ph idx="15"/>
          </p:nvPr>
        </p:nvSpPr>
        <p:spPr>
          <a:xfrm>
            <a:off x="457200" y="2901176"/>
            <a:ext cx="8458200" cy="1289824"/>
          </a:xfrm>
        </p:spPr>
        <p:txBody>
          <a:bodyPr/>
          <a:lstStyle/>
          <a:p>
            <a:pPr marL="457200" indent="-457200">
              <a:buFont typeface="+mj-lt"/>
              <a:buAutoNum type="arabicPeriod" startAt="2"/>
            </a:pPr>
            <a:r>
              <a:rPr lang="en-US" altLang="en-US" dirty="0"/>
              <a:t>Draw in the mass times acceleration of the particle; if unknown, do this in the positive direction according to your chosen axes. For rigid bodies, also include the rotational term, I</a:t>
            </a:r>
            <a:r>
              <a:rPr lang="en-US" altLang="en-US" baseline="-25000" dirty="0"/>
              <a:t>G</a:t>
            </a:r>
            <a:r>
              <a:rPr lang="en-US" altLang="en-US" dirty="0">
                <a:latin typeface="Symbol" pitchFamily="18" charset="2"/>
              </a:rPr>
              <a:t>a</a:t>
            </a:r>
            <a:r>
              <a:rPr lang="en-US" altLang="en-US" dirty="0"/>
              <a:t>.  </a:t>
            </a:r>
          </a:p>
        </p:txBody>
      </p:sp>
      <p:graphicFrame>
        <p:nvGraphicFramePr>
          <p:cNvPr id="14" name="Object 13"/>
          <p:cNvGraphicFramePr>
            <a:graphicFrameLocks noChangeAspect="1"/>
          </p:cNvGraphicFramePr>
          <p:nvPr>
            <p:extLst>
              <p:ext uri="{D42A27DB-BD31-4B8C-83A1-F6EECF244321}">
                <p14:modId xmlns:p14="http://schemas.microsoft.com/office/powerpoint/2010/main" val="459606888"/>
              </p:ext>
            </p:extLst>
          </p:nvPr>
        </p:nvGraphicFramePr>
        <p:xfrm>
          <a:off x="5488026" y="5035294"/>
          <a:ext cx="2131974" cy="364732"/>
        </p:xfrm>
        <a:graphic>
          <a:graphicData uri="http://schemas.openxmlformats.org/presentationml/2006/ole">
            <mc:AlternateContent xmlns:mc="http://schemas.openxmlformats.org/markup-compatibility/2006">
              <mc:Choice xmlns:v="urn:schemas-microsoft-com:vml" Requires="v">
                <p:oleObj spid="_x0000_s108794" name="Equation" r:id="rId5" imgW="1040948" imgH="177723" progId="Equation.DSMT4">
                  <p:embed/>
                </p:oleObj>
              </mc:Choice>
              <mc:Fallback>
                <p:oleObj name="Equation" r:id="rId5" imgW="1040948" imgH="177723" progId="Equation.DSMT4">
                  <p:embed/>
                  <p:pic>
                    <p:nvPicPr>
                      <p:cNvPr id="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8026" y="5035294"/>
                        <a:ext cx="2131974" cy="36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379702843"/>
              </p:ext>
            </p:extLst>
          </p:nvPr>
        </p:nvGraphicFramePr>
        <p:xfrm>
          <a:off x="5488026" y="5448983"/>
          <a:ext cx="2107045" cy="494617"/>
        </p:xfrm>
        <a:graphic>
          <a:graphicData uri="http://schemas.openxmlformats.org/presentationml/2006/ole">
            <mc:AlternateContent xmlns:mc="http://schemas.openxmlformats.org/markup-compatibility/2006">
              <mc:Choice xmlns:v="urn:schemas-microsoft-com:vml" Requires="v">
                <p:oleObj spid="_x0000_s108795" name="Equation" r:id="rId7" imgW="1028254" imgH="241195" progId="Equation.DSMT4">
                  <p:embed/>
                </p:oleObj>
              </mc:Choice>
              <mc:Fallback>
                <p:oleObj name="Equation" r:id="rId7" imgW="1028254" imgH="241195" progId="Equation.DSMT4">
                  <p:embed/>
                  <p:pic>
                    <p:nvPicPr>
                      <p:cNvPr id="2"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8026" y="5448983"/>
                        <a:ext cx="2107045" cy="49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19524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9200"/>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3</a:t>
            </a:r>
            <a:endParaRPr lang="en-US" sz="1000" b="1" dirty="0">
              <a:solidFill>
                <a:srgbClr val="AD0B1E"/>
              </a:solidFill>
            </a:endParaRPr>
          </a:p>
        </p:txBody>
      </p:sp>
      <p:sp>
        <p:nvSpPr>
          <p:cNvPr id="3" name="Content Placeholder 2"/>
          <p:cNvSpPr>
            <a:spLocks noGrp="1"/>
          </p:cNvSpPr>
          <p:nvPr>
            <p:ph idx="1"/>
          </p:nvPr>
        </p:nvSpPr>
        <p:spPr>
          <a:xfrm>
            <a:off x="4572000" y="1676400"/>
            <a:ext cx="4114800" cy="1828800"/>
          </a:xfrm>
        </p:spPr>
        <p:txBody>
          <a:bodyPr/>
          <a:lstStyle/>
          <a:p>
            <a:r>
              <a:rPr lang="en-US" altLang="en-US" sz="2800" dirty="0"/>
              <a:t>Draw the FBD and KD for the bar AB of mass </a:t>
            </a:r>
            <a:r>
              <a:rPr lang="en-US" altLang="en-US" sz="2800" i="1" dirty="0"/>
              <a:t>m</a:t>
            </a:r>
            <a:r>
              <a:rPr lang="en-US" altLang="en-US" sz="2800" dirty="0"/>
              <a:t>. A known force P is applied at the bottom of the bar. </a:t>
            </a:r>
          </a:p>
        </p:txBody>
      </p:sp>
      <p:pic>
        <p:nvPicPr>
          <p:cNvPr id="14" name="Picture 13" descr="Bar AB is vertical and has length L. Its center of mass G is a distance L/2 below A and above B. At a distance r above the center of mass, the bar is pinned to a support at C. A horizontal force P acts at the bottom of the bar at point B, acting to the lef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76400"/>
            <a:ext cx="2655725" cy="4745770"/>
          </a:xfrm>
          <a:prstGeom prst="rect">
            <a:avLst/>
          </a:prstGeom>
        </p:spPr>
      </p:pic>
    </p:spTree>
    <p:extLst>
      <p:ext uri="{BB962C8B-B14F-4D97-AF65-F5344CB8AC3E}">
        <p14:creationId xmlns:p14="http://schemas.microsoft.com/office/powerpoint/2010/main" val="865188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76050"/>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4</a:t>
            </a:r>
            <a:endParaRPr lang="en-US" sz="1000" b="1" dirty="0">
              <a:solidFill>
                <a:srgbClr val="AD0B1E"/>
              </a:solidFill>
            </a:endParaRPr>
          </a:p>
        </p:txBody>
      </p:sp>
      <p:sp>
        <p:nvSpPr>
          <p:cNvPr id="6" name="Content Placeholder 5"/>
          <p:cNvSpPr>
            <a:spLocks noGrp="1"/>
          </p:cNvSpPr>
          <p:nvPr>
            <p:ph idx="13"/>
          </p:nvPr>
        </p:nvSpPr>
        <p:spPr>
          <a:xfrm>
            <a:off x="4953000" y="1657050"/>
            <a:ext cx="3733800" cy="343501"/>
          </a:xfrm>
        </p:spPr>
        <p:txBody>
          <a:bodyPr/>
          <a:lstStyle/>
          <a:p>
            <a:pPr marL="457200" indent="-457200">
              <a:buFont typeface="+mj-lt"/>
              <a:buAutoNum type="arabicPeriod"/>
            </a:pPr>
            <a:r>
              <a:rPr lang="en-US" altLang="en-US" sz="2000" dirty="0"/>
              <a:t>Isolate body</a:t>
            </a:r>
            <a:endParaRPr lang="en-US" sz="2000" dirty="0"/>
          </a:p>
        </p:txBody>
      </p:sp>
      <p:sp>
        <p:nvSpPr>
          <p:cNvPr id="7" name="Content Placeholder 6"/>
          <p:cNvSpPr>
            <a:spLocks noGrp="1"/>
          </p:cNvSpPr>
          <p:nvPr>
            <p:ph idx="14"/>
          </p:nvPr>
        </p:nvSpPr>
        <p:spPr>
          <a:xfrm>
            <a:off x="4953000" y="1994538"/>
            <a:ext cx="3733800" cy="343501"/>
          </a:xfrm>
        </p:spPr>
        <p:txBody>
          <a:bodyPr/>
          <a:lstStyle/>
          <a:p>
            <a:pPr marL="457200" indent="-457200">
              <a:buFont typeface="+mj-lt"/>
              <a:buAutoNum type="arabicPeriod" startAt="2"/>
            </a:pPr>
            <a:r>
              <a:rPr lang="en-US" altLang="en-US" sz="2000" dirty="0"/>
              <a:t>Axes</a:t>
            </a:r>
            <a:endParaRPr lang="en-US" sz="2000" dirty="0"/>
          </a:p>
        </p:txBody>
      </p:sp>
      <p:sp>
        <p:nvSpPr>
          <p:cNvPr id="8" name="Content Placeholder 7"/>
          <p:cNvSpPr>
            <a:spLocks noGrp="1"/>
          </p:cNvSpPr>
          <p:nvPr>
            <p:ph idx="15"/>
          </p:nvPr>
        </p:nvSpPr>
        <p:spPr>
          <a:xfrm>
            <a:off x="4953000" y="2362200"/>
            <a:ext cx="3733800" cy="343501"/>
          </a:xfrm>
        </p:spPr>
        <p:txBody>
          <a:bodyPr/>
          <a:lstStyle/>
          <a:p>
            <a:pPr marL="457200" indent="-457200">
              <a:buFont typeface="+mj-lt"/>
              <a:buAutoNum type="arabicPeriod" startAt="3"/>
            </a:pPr>
            <a:r>
              <a:rPr lang="en-US" altLang="en-US" sz="2000" dirty="0"/>
              <a:t>Applied forces</a:t>
            </a:r>
            <a:endParaRPr lang="en-US" sz="2000" dirty="0"/>
          </a:p>
        </p:txBody>
      </p:sp>
      <p:sp>
        <p:nvSpPr>
          <p:cNvPr id="9" name="Content Placeholder 8"/>
          <p:cNvSpPr>
            <a:spLocks noGrp="1"/>
          </p:cNvSpPr>
          <p:nvPr>
            <p:ph idx="16"/>
          </p:nvPr>
        </p:nvSpPr>
        <p:spPr>
          <a:xfrm>
            <a:off x="4953000" y="2743200"/>
            <a:ext cx="3733800" cy="343501"/>
          </a:xfrm>
        </p:spPr>
        <p:txBody>
          <a:bodyPr/>
          <a:lstStyle/>
          <a:p>
            <a:pPr marL="457200" indent="-457200">
              <a:buFont typeface="+mj-lt"/>
              <a:buAutoNum type="arabicPeriod" startAt="4"/>
            </a:pPr>
            <a:r>
              <a:rPr lang="en-US" altLang="en-US" sz="2000" dirty="0"/>
              <a:t>Replace supports with forces</a:t>
            </a:r>
            <a:endParaRPr lang="en-US" sz="2000" dirty="0"/>
          </a:p>
        </p:txBody>
      </p:sp>
      <p:sp>
        <p:nvSpPr>
          <p:cNvPr id="10" name="Content Placeholder 9"/>
          <p:cNvSpPr>
            <a:spLocks noGrp="1"/>
          </p:cNvSpPr>
          <p:nvPr>
            <p:ph idx="17"/>
          </p:nvPr>
        </p:nvSpPr>
        <p:spPr>
          <a:xfrm>
            <a:off x="4953000" y="3124200"/>
            <a:ext cx="3733800" cy="343501"/>
          </a:xfrm>
        </p:spPr>
        <p:txBody>
          <a:bodyPr/>
          <a:lstStyle/>
          <a:p>
            <a:pPr marL="457200" indent="-457200">
              <a:buFont typeface="+mj-lt"/>
              <a:buAutoNum type="arabicPeriod" startAt="5"/>
            </a:pPr>
            <a:r>
              <a:rPr lang="en-US" altLang="en-US" sz="2000" dirty="0"/>
              <a:t>Dimensions</a:t>
            </a:r>
            <a:endParaRPr lang="en-US" sz="2000" dirty="0"/>
          </a:p>
        </p:txBody>
      </p:sp>
      <p:sp>
        <p:nvSpPr>
          <p:cNvPr id="11" name="Content Placeholder 10"/>
          <p:cNvSpPr>
            <a:spLocks noGrp="1"/>
          </p:cNvSpPr>
          <p:nvPr>
            <p:ph idx="18"/>
          </p:nvPr>
        </p:nvSpPr>
        <p:spPr>
          <a:xfrm>
            <a:off x="4953000" y="3466499"/>
            <a:ext cx="3733800" cy="343501"/>
          </a:xfrm>
        </p:spPr>
        <p:txBody>
          <a:bodyPr>
            <a:noAutofit/>
          </a:bodyPr>
          <a:lstStyle/>
          <a:p>
            <a:pPr marL="457200" indent="-457200">
              <a:buFont typeface="+mj-lt"/>
              <a:buAutoNum type="arabicPeriod" startAt="6"/>
            </a:pPr>
            <a:r>
              <a:rPr lang="en-US" altLang="en-US" sz="2000" dirty="0"/>
              <a:t>Kinetic diagram</a:t>
            </a:r>
            <a:endParaRPr lang="en-US" sz="20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352800"/>
            <a:ext cx="2389767" cy="323852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645" y="3926757"/>
            <a:ext cx="1880329" cy="270264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1913" y="3962400"/>
            <a:ext cx="1476463" cy="2638431"/>
          </a:xfrm>
          <a:prstGeom prst="rect">
            <a:avLst/>
          </a:prstGeom>
        </p:spPr>
      </p:pic>
    </p:spTree>
    <p:extLst>
      <p:ext uri="{BB962C8B-B14F-4D97-AF65-F5344CB8AC3E}">
        <p14:creationId xmlns:p14="http://schemas.microsoft.com/office/powerpoint/2010/main" val="1418502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3624"/>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6" name="Picture 3" descr="bee29230_p16-101-105"/>
          <p:cNvPicPr>
            <a:picLocks noChangeAspect="1" noChangeArrowheads="1"/>
          </p:cNvPicPr>
          <p:nvPr/>
        </p:nvPicPr>
        <p:blipFill>
          <a:blip r:embed="rId2">
            <a:extLst>
              <a:ext uri="{28A0092B-C50C-407E-A947-70E740481C1C}">
                <a14:useLocalDpi xmlns:a14="http://schemas.microsoft.com/office/drawing/2010/main" val="0"/>
              </a:ext>
            </a:extLst>
          </a:blip>
          <a:srcRect t="5275" b="-400"/>
          <a:stretch>
            <a:fillRect/>
          </a:stretch>
        </p:blipFill>
        <p:spPr bwMode="auto">
          <a:xfrm>
            <a:off x="76200" y="1524000"/>
            <a:ext cx="4177195"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4568825" y="1416050"/>
            <a:ext cx="457517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drum of 100 mm radius is attached to a disk of 200 mm radius.  The combined drum and disk had a combined mass of 5 kg.  A cord is attached as shown, and a force of magnitude P=25 N is applied.  The coefficients of static and kinetic friction between the wheel and ground are </a:t>
            </a:r>
            <a:r>
              <a:rPr kumimoji="0" lang="en-US" altLang="en-US" sz="24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m</a:t>
            </a:r>
            <a:r>
              <a:rPr kumimoji="0" lang="en-US" altLang="en-US" sz="24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s</a:t>
            </a: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0.25 and </a:t>
            </a:r>
            <a:r>
              <a:rPr kumimoji="0" lang="en-US" altLang="en-US" sz="24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m</a:t>
            </a:r>
            <a:r>
              <a:rPr kumimoji="0" lang="en-US" altLang="en-US" sz="2400" b="0" i="0" u="none" strike="noStrike" kern="0" cap="none" spc="0" normalizeH="0" baseline="-25000" noProof="0" dirty="0">
                <a:ln>
                  <a:noFill/>
                </a:ln>
                <a:solidFill>
                  <a:srgbClr val="000000"/>
                </a:solidFill>
                <a:effectLst/>
                <a:uLnTx/>
                <a:uFillTx/>
                <a:latin typeface="Times New Roman" pitchFamily="18" charset="0"/>
                <a:ea typeface="ＭＳ Ｐゴシック" pitchFamily="34" charset="-128"/>
              </a:rPr>
              <a:t>k</a:t>
            </a: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0.20, respectively.  Draw the FBD and KD for the wheel.</a:t>
            </a:r>
          </a:p>
        </p:txBody>
      </p:sp>
    </p:spTree>
    <p:extLst>
      <p:ext uri="{BB962C8B-B14F-4D97-AF65-F5344CB8AC3E}">
        <p14:creationId xmlns:p14="http://schemas.microsoft.com/office/powerpoint/2010/main" val="4271271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9200"/>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6</a:t>
            </a:r>
            <a:endParaRPr lang="en-US" sz="1000" b="1" dirty="0">
              <a:solidFill>
                <a:srgbClr val="AD0B1E"/>
              </a:solidFill>
            </a:endParaRPr>
          </a:p>
        </p:txBody>
      </p:sp>
      <p:pic>
        <p:nvPicPr>
          <p:cNvPr id="18" name="Picture 5"/>
          <p:cNvPicPr>
            <a:picLocks noChangeAspect="1"/>
          </p:cNvPicPr>
          <p:nvPr/>
        </p:nvPicPr>
        <p:blipFill>
          <a:blip r:embed="rId3">
            <a:extLst>
              <a:ext uri="{28A0092B-C50C-407E-A947-70E740481C1C}">
                <a14:useLocalDpi xmlns:a14="http://schemas.microsoft.com/office/drawing/2010/main" val="0"/>
              </a:ext>
            </a:extLst>
          </a:blip>
          <a:srcRect l="10069" t="34637" r="11272" b="4654"/>
          <a:stretch>
            <a:fillRect/>
          </a:stretch>
        </p:blipFill>
        <p:spPr bwMode="auto">
          <a:xfrm>
            <a:off x="763588" y="3132138"/>
            <a:ext cx="2862262"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3">
            <a:extLst>
              <a:ext uri="{28A0092B-C50C-407E-A947-70E740481C1C}">
                <a14:useLocalDpi xmlns:a14="http://schemas.microsoft.com/office/drawing/2010/main" val="0"/>
              </a:ext>
            </a:extLst>
          </a:blip>
          <a:srcRect l="10069" t="34637" r="11272" b="4654"/>
          <a:stretch>
            <a:fillRect/>
          </a:stretch>
        </p:blipFill>
        <p:spPr bwMode="auto">
          <a:xfrm>
            <a:off x="4911725" y="3395663"/>
            <a:ext cx="270668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p:cNvCxnSpPr/>
          <p:nvPr/>
        </p:nvCxnSpPr>
        <p:spPr>
          <a:xfrm flipV="1">
            <a:off x="2852738" y="3322638"/>
            <a:ext cx="0" cy="1187450"/>
          </a:xfrm>
          <a:prstGeom prst="straightConnector1">
            <a:avLst/>
          </a:prstGeom>
          <a:noFill/>
          <a:ln w="5715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21" name="Straight Arrow Connector 20"/>
          <p:cNvCxnSpPr/>
          <p:nvPr/>
        </p:nvCxnSpPr>
        <p:spPr>
          <a:xfrm>
            <a:off x="2211388" y="4508500"/>
            <a:ext cx="0" cy="731838"/>
          </a:xfrm>
          <a:prstGeom prst="straightConnector1">
            <a:avLst/>
          </a:prstGeom>
          <a:noFill/>
          <a:ln w="5715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22" name="Straight Arrow Connector 21"/>
          <p:cNvCxnSpPr/>
          <p:nvPr/>
        </p:nvCxnSpPr>
        <p:spPr>
          <a:xfrm flipV="1">
            <a:off x="2225675" y="5757863"/>
            <a:ext cx="0" cy="914400"/>
          </a:xfrm>
          <a:prstGeom prst="straightConnector1">
            <a:avLst/>
          </a:prstGeom>
          <a:noFill/>
          <a:ln w="5715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23" name="Straight Arrow Connector 22"/>
          <p:cNvCxnSpPr/>
          <p:nvPr/>
        </p:nvCxnSpPr>
        <p:spPr>
          <a:xfrm rot="5400000" flipV="1">
            <a:off x="2263775" y="5072063"/>
            <a:ext cx="0" cy="1371600"/>
          </a:xfrm>
          <a:prstGeom prst="straightConnector1">
            <a:avLst/>
          </a:prstGeom>
          <a:noFill/>
          <a:ln w="5715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24" name="Straight Connector 23"/>
          <p:cNvCxnSpPr/>
          <p:nvPr/>
        </p:nvCxnSpPr>
        <p:spPr>
          <a:xfrm flipV="1">
            <a:off x="6445250" y="4678363"/>
            <a:ext cx="455613"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25" name="Straight Arrow Connector 24"/>
          <p:cNvCxnSpPr/>
          <p:nvPr/>
        </p:nvCxnSpPr>
        <p:spPr>
          <a:xfrm>
            <a:off x="6270625" y="4678363"/>
            <a:ext cx="1189038" cy="0"/>
          </a:xfrm>
          <a:prstGeom prst="straightConnector1">
            <a:avLst/>
          </a:prstGeom>
          <a:noFill/>
          <a:ln w="38100" cap="flat" cmpd="sng" algn="ctr">
            <a:solidFill>
              <a:srgbClr val="2D2DB9"/>
            </a:solidFill>
            <a:prstDash val="solid"/>
            <a:tailEnd type="arrow"/>
          </a:ln>
          <a:effectLst>
            <a:outerShdw blurRad="40000" dist="20000" dir="5400000" rotWithShape="0">
              <a:srgbClr val="000000">
                <a:alpha val="38000"/>
              </a:srgbClr>
            </a:outerShdw>
          </a:effectLst>
        </p:spPr>
      </p:cxnSp>
      <p:cxnSp>
        <p:nvCxnSpPr>
          <p:cNvPr id="26" name="Straight Arrow Connector 25"/>
          <p:cNvCxnSpPr/>
          <p:nvPr/>
        </p:nvCxnSpPr>
        <p:spPr>
          <a:xfrm rot="16200000">
            <a:off x="5672931" y="4080669"/>
            <a:ext cx="1189038" cy="0"/>
          </a:xfrm>
          <a:prstGeom prst="straightConnector1">
            <a:avLst/>
          </a:prstGeom>
          <a:noFill/>
          <a:ln w="38100" cap="flat" cmpd="sng" algn="ctr">
            <a:solidFill>
              <a:srgbClr val="3333CC"/>
            </a:solidFill>
            <a:prstDash val="solid"/>
            <a:tailEnd type="arrow"/>
          </a:ln>
          <a:effectLst>
            <a:outerShdw blurRad="40000" dist="20000" dir="5400000" rotWithShape="0">
              <a:srgbClr val="000000">
                <a:alpha val="38000"/>
              </a:srgbClr>
            </a:outerShdw>
          </a:effectLst>
        </p:spPr>
      </p:cxnSp>
      <p:sp>
        <p:nvSpPr>
          <p:cNvPr id="27" name="Oval 26"/>
          <p:cNvSpPr/>
          <p:nvPr/>
        </p:nvSpPr>
        <p:spPr>
          <a:xfrm>
            <a:off x="6165850" y="4611688"/>
            <a:ext cx="182563" cy="182562"/>
          </a:xfrm>
          <a:prstGeom prst="ellipse">
            <a:avLst/>
          </a:prstGeom>
          <a:solidFill>
            <a:srgbClr val="000000"/>
          </a:solidFill>
          <a:ln w="9525"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graphicFrame>
        <p:nvGraphicFramePr>
          <p:cNvPr id="28" name="Object 18"/>
          <p:cNvGraphicFramePr>
            <a:graphicFrameLocks noChangeAspect="1"/>
          </p:cNvGraphicFramePr>
          <p:nvPr/>
        </p:nvGraphicFramePr>
        <p:xfrm>
          <a:off x="7445375" y="4705350"/>
          <a:ext cx="595313" cy="487363"/>
        </p:xfrm>
        <a:graphic>
          <a:graphicData uri="http://schemas.openxmlformats.org/presentationml/2006/ole">
            <mc:AlternateContent xmlns:mc="http://schemas.openxmlformats.org/markup-compatibility/2006">
              <mc:Choice xmlns:v="urn:schemas-microsoft-com:vml" Requires="v">
                <p:oleObj spid="_x0000_s142548" name="Equation" r:id="rId4" imgW="279400" imgH="228600" progId="Equation.DSMT4">
                  <p:embed/>
                </p:oleObj>
              </mc:Choice>
              <mc:Fallback>
                <p:oleObj name="Equation" r:id="rId4" imgW="2794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375" y="4705350"/>
                        <a:ext cx="59531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9"/>
          <p:cNvGraphicFramePr>
            <a:graphicFrameLocks noChangeAspect="1"/>
          </p:cNvGraphicFramePr>
          <p:nvPr/>
        </p:nvGraphicFramePr>
        <p:xfrm>
          <a:off x="6350000" y="3149600"/>
          <a:ext cx="622300" cy="514350"/>
        </p:xfrm>
        <a:graphic>
          <a:graphicData uri="http://schemas.openxmlformats.org/presentationml/2006/ole">
            <mc:AlternateContent xmlns:mc="http://schemas.openxmlformats.org/markup-compatibility/2006">
              <mc:Choice xmlns:v="urn:schemas-microsoft-com:vml" Requires="v">
                <p:oleObj spid="_x0000_s142549" name="Equation" r:id="rId6" imgW="291973" imgH="241195" progId="Equation.DSMT4">
                  <p:embed/>
                </p:oleObj>
              </mc:Choice>
              <mc:Fallback>
                <p:oleObj name="Equation" r:id="rId6" imgW="291973" imgH="24119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0000" y="3149600"/>
                        <a:ext cx="6223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0"/>
          <p:cNvGraphicFramePr>
            <a:graphicFrameLocks noChangeAspect="1"/>
          </p:cNvGraphicFramePr>
          <p:nvPr/>
        </p:nvGraphicFramePr>
        <p:xfrm>
          <a:off x="5397500" y="4013200"/>
          <a:ext cx="512763" cy="433388"/>
        </p:xfrm>
        <a:graphic>
          <a:graphicData uri="http://schemas.openxmlformats.org/presentationml/2006/ole">
            <mc:AlternateContent xmlns:mc="http://schemas.openxmlformats.org/markup-compatibility/2006">
              <mc:Choice xmlns:v="urn:schemas-microsoft-com:vml" Requires="v">
                <p:oleObj spid="_x0000_s142550" name="Equation" r:id="rId8" imgW="241195" imgH="203112" progId="Equation.DSMT4">
                  <p:embed/>
                </p:oleObj>
              </mc:Choice>
              <mc:Fallback>
                <p:oleObj name="Equation" r:id="rId8" imgW="241195"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7500" y="4013200"/>
                        <a:ext cx="512763"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Arc 30"/>
          <p:cNvSpPr/>
          <p:nvPr/>
        </p:nvSpPr>
        <p:spPr>
          <a:xfrm>
            <a:off x="5262563" y="4173538"/>
            <a:ext cx="1371600" cy="1371600"/>
          </a:xfrm>
          <a:prstGeom prst="arc">
            <a:avLst/>
          </a:prstGeom>
          <a:noFill/>
          <a:ln w="38100" cap="flat" cmpd="sng" algn="ctr">
            <a:solidFill>
              <a:srgbClr val="2D2DB9"/>
            </a:solidFill>
            <a:prstDash val="solid"/>
            <a:headEnd type="triangl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imes New Roman"/>
              <a:ea typeface="+mn-ea"/>
              <a:cs typeface="+mn-cs"/>
            </a:endParaRPr>
          </a:p>
        </p:txBody>
      </p:sp>
      <p:sp>
        <p:nvSpPr>
          <p:cNvPr id="32" name="TextBox 22"/>
          <p:cNvSpPr txBox="1">
            <a:spLocks noChangeArrowheads="1"/>
          </p:cNvSpPr>
          <p:nvPr/>
        </p:nvSpPr>
        <p:spPr bwMode="auto">
          <a:xfrm>
            <a:off x="2906713" y="3165475"/>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P</a:t>
            </a:r>
          </a:p>
        </p:txBody>
      </p:sp>
      <p:sp>
        <p:nvSpPr>
          <p:cNvPr id="33" name="TextBox 24"/>
          <p:cNvSpPr txBox="1">
            <a:spLocks noChangeArrowheads="1"/>
          </p:cNvSpPr>
          <p:nvPr/>
        </p:nvSpPr>
        <p:spPr bwMode="auto">
          <a:xfrm>
            <a:off x="2862263" y="5527675"/>
            <a:ext cx="371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F</a:t>
            </a:r>
          </a:p>
        </p:txBody>
      </p:sp>
      <p:sp>
        <p:nvSpPr>
          <p:cNvPr id="34" name="TextBox 25"/>
          <p:cNvSpPr txBox="1">
            <a:spLocks noChangeArrowheads="1"/>
          </p:cNvSpPr>
          <p:nvPr/>
        </p:nvSpPr>
        <p:spPr bwMode="auto">
          <a:xfrm>
            <a:off x="1749425" y="508158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W</a:t>
            </a:r>
          </a:p>
        </p:txBody>
      </p:sp>
      <p:sp>
        <p:nvSpPr>
          <p:cNvPr id="35" name="TextBox 26"/>
          <p:cNvSpPr txBox="1">
            <a:spLocks noChangeArrowheads="1"/>
          </p:cNvSpPr>
          <p:nvPr/>
        </p:nvSpPr>
        <p:spPr bwMode="auto">
          <a:xfrm>
            <a:off x="2203450" y="6213475"/>
            <a:ext cx="406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N</a:t>
            </a:r>
          </a:p>
        </p:txBody>
      </p:sp>
      <p:grpSp>
        <p:nvGrpSpPr>
          <p:cNvPr id="36" name="Group 35"/>
          <p:cNvGrpSpPr>
            <a:grpSpLocks/>
          </p:cNvGrpSpPr>
          <p:nvPr/>
        </p:nvGrpSpPr>
        <p:grpSpPr bwMode="auto">
          <a:xfrm>
            <a:off x="3519488" y="5527675"/>
            <a:ext cx="1370012" cy="1196975"/>
            <a:chOff x="3854450" y="1252538"/>
            <a:chExt cx="1370013" cy="1196975"/>
          </a:xfrm>
        </p:grpSpPr>
        <p:cxnSp>
          <p:nvCxnSpPr>
            <p:cNvPr id="37" name="Straight Arrow Connector 36"/>
            <p:cNvCxnSpPr/>
            <p:nvPr/>
          </p:nvCxnSpPr>
          <p:spPr bwMode="auto">
            <a:xfrm flipV="1">
              <a:off x="4433887" y="1993901"/>
              <a:ext cx="576263" cy="0"/>
            </a:xfrm>
            <a:prstGeom prst="straightConnector1">
              <a:avLst/>
            </a:prstGeom>
            <a:noFill/>
            <a:ln w="381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38" name="Straight Arrow Connector 37"/>
            <p:cNvCxnSpPr/>
            <p:nvPr/>
          </p:nvCxnSpPr>
          <p:spPr bwMode="auto">
            <a:xfrm rot="5400000" flipH="1" flipV="1">
              <a:off x="4147343" y="1718470"/>
              <a:ext cx="576263" cy="0"/>
            </a:xfrm>
            <a:prstGeom prst="straightConnector1">
              <a:avLst/>
            </a:prstGeom>
            <a:noFill/>
            <a:ln w="381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39" name="TextBox 8"/>
            <p:cNvSpPr txBox="1">
              <a:spLocks noChangeArrowheads="1"/>
            </p:cNvSpPr>
            <p:nvPr/>
          </p:nvSpPr>
          <p:spPr bwMode="auto">
            <a:xfrm>
              <a:off x="4911725" y="193040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p>
          </p:txBody>
        </p:sp>
        <p:sp>
          <p:nvSpPr>
            <p:cNvPr id="40" name="TextBox 27"/>
            <p:cNvSpPr txBox="1">
              <a:spLocks noChangeArrowheads="1"/>
            </p:cNvSpPr>
            <p:nvPr/>
          </p:nvSpPr>
          <p:spPr bwMode="auto">
            <a:xfrm>
              <a:off x="4491038" y="12525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p>
          </p:txBody>
        </p:sp>
        <p:sp>
          <p:nvSpPr>
            <p:cNvPr id="41" name="Arc 40"/>
            <p:cNvSpPr/>
            <p:nvPr/>
          </p:nvSpPr>
          <p:spPr>
            <a:xfrm>
              <a:off x="3854450" y="1787526"/>
              <a:ext cx="787401" cy="661987"/>
            </a:xfrm>
            <a:prstGeom prst="arc">
              <a:avLst/>
            </a:prstGeom>
            <a:noFill/>
            <a:ln w="38100" cap="flat" cmpd="sng" algn="ctr">
              <a:solidFill>
                <a:srgbClr val="000000"/>
              </a:solidFill>
              <a:prstDash val="solid"/>
              <a:headEnd type="triangl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imes New Roman"/>
                <a:ea typeface="+mn-ea"/>
                <a:cs typeface="+mn-cs"/>
              </a:endParaRPr>
            </a:p>
          </p:txBody>
        </p:sp>
      </p:grpSp>
      <p:sp>
        <p:nvSpPr>
          <p:cNvPr id="42" name="TextBox 41"/>
          <p:cNvSpPr txBox="1">
            <a:spLocks noChangeArrowheads="1"/>
          </p:cNvSpPr>
          <p:nvPr/>
        </p:nvSpPr>
        <p:spPr bwMode="auto">
          <a:xfrm>
            <a:off x="4019550" y="4011613"/>
            <a:ext cx="5794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54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endPar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pic>
        <p:nvPicPr>
          <p:cNvPr id="43" name="Picture 3" descr="bee29230_p16-101-105"/>
          <p:cNvPicPr>
            <a:picLocks noChangeAspect="1" noChangeArrowheads="1"/>
          </p:cNvPicPr>
          <p:nvPr/>
        </p:nvPicPr>
        <p:blipFill>
          <a:blip r:embed="rId10" cstate="print">
            <a:extLst>
              <a:ext uri="{28A0092B-C50C-407E-A947-70E740481C1C}">
                <a14:useLocalDpi xmlns:a14="http://schemas.microsoft.com/office/drawing/2010/main" val="0"/>
              </a:ext>
            </a:extLst>
          </a:blip>
          <a:srcRect t="5275" b="-400"/>
          <a:stretch>
            <a:fillRect/>
          </a:stretch>
        </p:blipFill>
        <p:spPr bwMode="auto">
          <a:xfrm>
            <a:off x="492125" y="955675"/>
            <a:ext cx="16478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p:cNvSpPr txBox="1">
            <a:spLocks noChangeArrowheads="1"/>
          </p:cNvSpPr>
          <p:nvPr/>
        </p:nvSpPr>
        <p:spPr bwMode="auto">
          <a:xfrm>
            <a:off x="5715000" y="981075"/>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1.  Isolate body</a:t>
            </a:r>
          </a:p>
        </p:txBody>
      </p:sp>
      <p:sp>
        <p:nvSpPr>
          <p:cNvPr id="45" name="TextBox 44"/>
          <p:cNvSpPr txBox="1">
            <a:spLocks noChangeArrowheads="1"/>
          </p:cNvSpPr>
          <p:nvPr/>
        </p:nvSpPr>
        <p:spPr bwMode="auto">
          <a:xfrm>
            <a:off x="5715000" y="1312863"/>
            <a:ext cx="1392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2.  Axes</a:t>
            </a:r>
          </a:p>
        </p:txBody>
      </p:sp>
      <p:sp>
        <p:nvSpPr>
          <p:cNvPr id="46" name="TextBox 45"/>
          <p:cNvSpPr txBox="1">
            <a:spLocks noChangeArrowheads="1"/>
          </p:cNvSpPr>
          <p:nvPr/>
        </p:nvSpPr>
        <p:spPr bwMode="auto">
          <a:xfrm>
            <a:off x="5715000" y="1692275"/>
            <a:ext cx="2430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3.  Applied forces</a:t>
            </a:r>
          </a:p>
        </p:txBody>
      </p:sp>
      <p:sp>
        <p:nvSpPr>
          <p:cNvPr id="47" name="TextBox 46"/>
          <p:cNvSpPr txBox="1">
            <a:spLocks noChangeArrowheads="1"/>
          </p:cNvSpPr>
          <p:nvPr/>
        </p:nvSpPr>
        <p:spPr bwMode="auto">
          <a:xfrm>
            <a:off x="5715000" y="2060575"/>
            <a:ext cx="3683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4.  Replace supports with forces</a:t>
            </a:r>
          </a:p>
        </p:txBody>
      </p:sp>
      <p:sp>
        <p:nvSpPr>
          <p:cNvPr id="48" name="TextBox 47"/>
          <p:cNvSpPr txBox="1">
            <a:spLocks noChangeArrowheads="1"/>
          </p:cNvSpPr>
          <p:nvPr/>
        </p:nvSpPr>
        <p:spPr bwMode="auto">
          <a:xfrm>
            <a:off x="5715000" y="2428875"/>
            <a:ext cx="4051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5.  Dimensions</a:t>
            </a:r>
          </a:p>
        </p:txBody>
      </p:sp>
      <p:sp>
        <p:nvSpPr>
          <p:cNvPr id="49" name="TextBox 48"/>
          <p:cNvSpPr txBox="1">
            <a:spLocks noChangeArrowheads="1"/>
          </p:cNvSpPr>
          <p:nvPr/>
        </p:nvSpPr>
        <p:spPr bwMode="auto">
          <a:xfrm>
            <a:off x="5718175" y="2757488"/>
            <a:ext cx="4049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6.  Kinetic diagram</a:t>
            </a:r>
          </a:p>
        </p:txBody>
      </p:sp>
      <p:sp>
        <p:nvSpPr>
          <p:cNvPr id="50" name="TextBox 49"/>
          <p:cNvSpPr txBox="1">
            <a:spLocks noChangeArrowheads="1"/>
          </p:cNvSpPr>
          <p:nvPr/>
        </p:nvSpPr>
        <p:spPr bwMode="auto">
          <a:xfrm>
            <a:off x="2216056" y="3400549"/>
            <a:ext cx="633507" cy="51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100 </a:t>
            </a:r>
          </a:p>
          <a:p>
            <a:pPr marL="0" marR="0" lvl="0" indent="0" defTabSz="914400" eaLnBrk="1" fontAlgn="auto" latinLnBrk="0" hangingPunct="1">
              <a:lnSpc>
                <a:spcPts val="16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mm</a:t>
            </a:r>
          </a:p>
        </p:txBody>
      </p:sp>
      <p:sp>
        <p:nvSpPr>
          <p:cNvPr id="51" name="TextBox 50"/>
          <p:cNvSpPr txBox="1">
            <a:spLocks noChangeArrowheads="1"/>
          </p:cNvSpPr>
          <p:nvPr/>
        </p:nvSpPr>
        <p:spPr bwMode="auto">
          <a:xfrm>
            <a:off x="217488" y="4937125"/>
            <a:ext cx="10310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200 mm</a:t>
            </a:r>
          </a:p>
        </p:txBody>
      </p:sp>
      <p:cxnSp>
        <p:nvCxnSpPr>
          <p:cNvPr id="52" name="Straight Connector 51"/>
          <p:cNvCxnSpPr/>
          <p:nvPr/>
        </p:nvCxnSpPr>
        <p:spPr>
          <a:xfrm flipH="1">
            <a:off x="492125" y="4510088"/>
            <a:ext cx="1647825"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53" name="Straight Connector 52"/>
          <p:cNvCxnSpPr/>
          <p:nvPr/>
        </p:nvCxnSpPr>
        <p:spPr>
          <a:xfrm flipH="1">
            <a:off x="534988" y="5754688"/>
            <a:ext cx="1647825"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54" name="Straight Connector 53"/>
          <p:cNvCxnSpPr/>
          <p:nvPr/>
        </p:nvCxnSpPr>
        <p:spPr>
          <a:xfrm rot="16200000" flipH="1">
            <a:off x="1747838" y="4048125"/>
            <a:ext cx="914400"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55" name="Straight Arrow Connector 54"/>
          <p:cNvCxnSpPr>
            <a:stCxn id="51" idx="0"/>
          </p:cNvCxnSpPr>
          <p:nvPr/>
        </p:nvCxnSpPr>
        <p:spPr>
          <a:xfrm flipV="1">
            <a:off x="733014" y="4475163"/>
            <a:ext cx="0" cy="461962"/>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56" name="Straight Arrow Connector 55"/>
          <p:cNvCxnSpPr/>
          <p:nvPr/>
        </p:nvCxnSpPr>
        <p:spPr>
          <a:xfrm flipH="1">
            <a:off x="698500" y="5332413"/>
            <a:ext cx="0" cy="42545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538299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p:bldP spid="33" grpId="0"/>
      <p:bldP spid="34" grpId="0"/>
      <p:bldP spid="35" grpId="0"/>
      <p:bldP spid="42" grpId="0"/>
      <p:bldP spid="44" grpId="0"/>
      <p:bldP spid="45" grpId="0"/>
      <p:bldP spid="46" grpId="0"/>
      <p:bldP spid="47" grpId="0"/>
      <p:bldP spid="48" grpId="0"/>
      <p:bldP spid="49" grpId="0"/>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7</a:t>
            </a:r>
            <a:endParaRPr lang="en-US" sz="1000" b="1" dirty="0">
              <a:solidFill>
                <a:srgbClr val="AD0B1E"/>
              </a:solidFill>
            </a:endParaRPr>
          </a:p>
        </p:txBody>
      </p:sp>
      <p:pic>
        <p:nvPicPr>
          <p:cNvPr id="14" name="Picture 13" descr="Ladder AB has length 450 mm. The bottom end, A lies on the floor and is moving to the left at velocity v_A. The top of the ladder, point B, is above and to the right of A and lies against the wall, making an angle theta with the wa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58" y="1766053"/>
            <a:ext cx="3033842" cy="4253747"/>
          </a:xfrm>
          <a:prstGeom prst="rect">
            <a:avLst/>
          </a:prstGeom>
        </p:spPr>
      </p:pic>
      <p:sp>
        <p:nvSpPr>
          <p:cNvPr id="9" name="Content Placeholder 8"/>
          <p:cNvSpPr>
            <a:spLocks noGrp="1"/>
          </p:cNvSpPr>
          <p:nvPr>
            <p:ph idx="16"/>
          </p:nvPr>
        </p:nvSpPr>
        <p:spPr>
          <a:xfrm>
            <a:off x="4419600" y="1769328"/>
            <a:ext cx="4343400" cy="1659672"/>
          </a:xfrm>
        </p:spPr>
        <p:txBody>
          <a:bodyPr/>
          <a:lstStyle/>
          <a:p>
            <a:r>
              <a:rPr lang="en-US" altLang="en-US" dirty="0"/>
              <a:t>The ladder AB slides down the wall as shown. The wall and floor are both rough. Draw the FBD and KD for the ladder.</a:t>
            </a:r>
          </a:p>
        </p:txBody>
      </p:sp>
    </p:spTree>
    <p:extLst>
      <p:ext uri="{BB962C8B-B14F-4D97-AF65-F5344CB8AC3E}">
        <p14:creationId xmlns:p14="http://schemas.microsoft.com/office/powerpoint/2010/main" val="3613160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9200"/>
          </a:xfrm>
        </p:spPr>
        <p:txBody>
          <a:bodyPr/>
          <a:lstStyle/>
          <a:p>
            <a:r>
              <a:rPr lang="en-US" altLang="en-US" b="1" dirty="0">
                <a:solidFill>
                  <a:srgbClr val="AD0B1E"/>
                </a:solidFill>
                <a:ea typeface="ＭＳ Ｐゴシック" pitchFamily="34" charset="-128"/>
              </a:rPr>
              <a:t>Free Body Diagrams and Kinetic Diagrams </a:t>
            </a:r>
            <a:r>
              <a:rPr lang="en-US" altLang="en-US" sz="1000" b="1" dirty="0">
                <a:solidFill>
                  <a:srgbClr val="AD0B1E"/>
                </a:solidFill>
                <a:ea typeface="ＭＳ Ｐゴシック" pitchFamily="34" charset="-128"/>
              </a:rPr>
              <a:t>8</a:t>
            </a:r>
            <a:endParaRPr lang="en-US" sz="1000" b="1" dirty="0">
              <a:solidFill>
                <a:srgbClr val="AD0B1E"/>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4906" y="2931461"/>
            <a:ext cx="2365694" cy="3316939"/>
          </a:xfrm>
          <a:prstGeom prst="rect">
            <a:avLst/>
          </a:prstGeom>
        </p:spPr>
      </p:pic>
      <p:sp>
        <p:nvSpPr>
          <p:cNvPr id="6" name="Content Placeholder 5"/>
          <p:cNvSpPr>
            <a:spLocks noGrp="1"/>
          </p:cNvSpPr>
          <p:nvPr>
            <p:ph idx="13"/>
          </p:nvPr>
        </p:nvSpPr>
        <p:spPr>
          <a:xfrm>
            <a:off x="685800" y="1657050"/>
            <a:ext cx="2057400" cy="343501"/>
          </a:xfrm>
        </p:spPr>
        <p:txBody>
          <a:bodyPr/>
          <a:lstStyle/>
          <a:p>
            <a:pPr marL="457200" indent="-457200">
              <a:buFont typeface="+mj-lt"/>
              <a:buAutoNum type="arabicPeriod"/>
            </a:pPr>
            <a:r>
              <a:rPr lang="en-US" altLang="en-US" sz="2000" dirty="0"/>
              <a:t>Isolate body</a:t>
            </a:r>
            <a:endParaRPr lang="en-US" sz="2000" dirty="0"/>
          </a:p>
        </p:txBody>
      </p:sp>
      <p:sp>
        <p:nvSpPr>
          <p:cNvPr id="7" name="Content Placeholder 6"/>
          <p:cNvSpPr>
            <a:spLocks noGrp="1"/>
          </p:cNvSpPr>
          <p:nvPr>
            <p:ph idx="14"/>
          </p:nvPr>
        </p:nvSpPr>
        <p:spPr>
          <a:xfrm>
            <a:off x="685800" y="1994538"/>
            <a:ext cx="2057400" cy="343501"/>
          </a:xfrm>
        </p:spPr>
        <p:txBody>
          <a:bodyPr/>
          <a:lstStyle/>
          <a:p>
            <a:pPr marL="457200" indent="-457200">
              <a:buFont typeface="+mj-lt"/>
              <a:buAutoNum type="arabicPeriod" startAt="2"/>
            </a:pPr>
            <a:r>
              <a:rPr lang="en-US" altLang="en-US" sz="2000" dirty="0"/>
              <a:t>Axes</a:t>
            </a:r>
            <a:endParaRPr lang="en-US" sz="2000" dirty="0"/>
          </a:p>
        </p:txBody>
      </p:sp>
      <p:sp>
        <p:nvSpPr>
          <p:cNvPr id="8" name="Content Placeholder 7"/>
          <p:cNvSpPr>
            <a:spLocks noGrp="1"/>
          </p:cNvSpPr>
          <p:nvPr>
            <p:ph idx="15"/>
          </p:nvPr>
        </p:nvSpPr>
        <p:spPr>
          <a:xfrm>
            <a:off x="2761488" y="1657050"/>
            <a:ext cx="3639312" cy="343501"/>
          </a:xfrm>
        </p:spPr>
        <p:txBody>
          <a:bodyPr/>
          <a:lstStyle/>
          <a:p>
            <a:pPr marL="457200" indent="-457200">
              <a:buFont typeface="+mj-lt"/>
              <a:buAutoNum type="arabicPeriod" startAt="3"/>
            </a:pPr>
            <a:r>
              <a:rPr lang="en-US" altLang="en-US" sz="2000" dirty="0"/>
              <a:t>Applied forces</a:t>
            </a:r>
            <a:endParaRPr lang="en-US" sz="2000" dirty="0"/>
          </a:p>
        </p:txBody>
      </p:sp>
      <p:sp>
        <p:nvSpPr>
          <p:cNvPr id="9" name="Content Placeholder 8"/>
          <p:cNvSpPr>
            <a:spLocks noGrp="1"/>
          </p:cNvSpPr>
          <p:nvPr>
            <p:ph idx="16"/>
          </p:nvPr>
        </p:nvSpPr>
        <p:spPr>
          <a:xfrm>
            <a:off x="2761488" y="2038050"/>
            <a:ext cx="3639312" cy="343501"/>
          </a:xfrm>
        </p:spPr>
        <p:txBody>
          <a:bodyPr/>
          <a:lstStyle/>
          <a:p>
            <a:pPr marL="457200" indent="-457200">
              <a:buFont typeface="+mj-lt"/>
              <a:buAutoNum type="arabicPeriod" startAt="4"/>
            </a:pPr>
            <a:r>
              <a:rPr lang="en-US" altLang="en-US" sz="2000" dirty="0"/>
              <a:t>Replace supports with forces</a:t>
            </a:r>
            <a:endParaRPr lang="en-US" sz="2000" dirty="0"/>
          </a:p>
        </p:txBody>
      </p:sp>
      <p:sp>
        <p:nvSpPr>
          <p:cNvPr id="10" name="Content Placeholder 9"/>
          <p:cNvSpPr>
            <a:spLocks noGrp="1"/>
          </p:cNvSpPr>
          <p:nvPr>
            <p:ph idx="17"/>
          </p:nvPr>
        </p:nvSpPr>
        <p:spPr>
          <a:xfrm>
            <a:off x="6324600" y="1676401"/>
            <a:ext cx="2286000" cy="343501"/>
          </a:xfrm>
        </p:spPr>
        <p:txBody>
          <a:bodyPr/>
          <a:lstStyle/>
          <a:p>
            <a:pPr marL="457200" indent="-457200">
              <a:buFont typeface="+mj-lt"/>
              <a:buAutoNum type="arabicPeriod" startAt="5"/>
            </a:pPr>
            <a:r>
              <a:rPr lang="en-US" altLang="en-US" sz="2000" dirty="0"/>
              <a:t>Dimensions</a:t>
            </a:r>
            <a:endParaRPr lang="en-US" sz="2000" dirty="0"/>
          </a:p>
        </p:txBody>
      </p:sp>
      <p:sp>
        <p:nvSpPr>
          <p:cNvPr id="11" name="Content Placeholder 10"/>
          <p:cNvSpPr>
            <a:spLocks noGrp="1"/>
          </p:cNvSpPr>
          <p:nvPr>
            <p:ph idx="18"/>
          </p:nvPr>
        </p:nvSpPr>
        <p:spPr>
          <a:xfrm>
            <a:off x="6324600" y="2018700"/>
            <a:ext cx="2286000" cy="343501"/>
          </a:xfrm>
        </p:spPr>
        <p:txBody>
          <a:bodyPr/>
          <a:lstStyle/>
          <a:p>
            <a:pPr marL="457200" indent="-457200">
              <a:buFont typeface="+mj-lt"/>
              <a:buAutoNum type="arabicPeriod" startAt="6"/>
            </a:pPr>
            <a:r>
              <a:rPr lang="en-US" altLang="en-US" sz="2000" dirty="0"/>
              <a:t>Kinetic diagram</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92" y="2763078"/>
            <a:ext cx="5086508" cy="3491036"/>
          </a:xfrm>
          <a:prstGeom prst="rect">
            <a:avLst/>
          </a:prstGeom>
        </p:spPr>
      </p:pic>
    </p:spTree>
    <p:extLst>
      <p:ext uri="{BB962C8B-B14F-4D97-AF65-F5344CB8AC3E}">
        <p14:creationId xmlns:p14="http://schemas.microsoft.com/office/powerpoint/2010/main" val="3636406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16.1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11" name="Text Box 4"/>
          <p:cNvSpPr txBox="1">
            <a:spLocks noChangeArrowheads="1"/>
          </p:cNvSpPr>
          <p:nvPr/>
        </p:nvSpPr>
        <p:spPr bwMode="auto">
          <a:xfrm>
            <a:off x="285750" y="3538538"/>
            <a:ext cx="44053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 forward speed of 10 m/s, the truck brakes were applied, causing the wheels to stop rotating.  It was observed that the truck to skidded to a stop in 7 m.</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magnitude of the normal reaction and the friction force at each wheel as the truck skidded to a stop.</a:t>
            </a:r>
          </a:p>
        </p:txBody>
      </p:sp>
      <p:sp>
        <p:nvSpPr>
          <p:cNvPr id="12" name="Text Box 5"/>
          <p:cNvSpPr txBox="1">
            <a:spLocks noChangeArrowheads="1"/>
          </p:cNvSpPr>
          <p:nvPr/>
        </p:nvSpPr>
        <p:spPr bwMode="auto">
          <a:xfrm>
            <a:off x="4583113" y="927100"/>
            <a:ext cx="456088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Calculate the acceleration during the skidding stop by assuming uniform acceleration.</a:t>
            </a:r>
          </a:p>
        </p:txBody>
      </p:sp>
      <p:sp>
        <p:nvSpPr>
          <p:cNvPr id="15" name="Text Box 6"/>
          <p:cNvSpPr txBox="1">
            <a:spLocks noChangeArrowheads="1"/>
          </p:cNvSpPr>
          <p:nvPr/>
        </p:nvSpPr>
        <p:spPr bwMode="auto">
          <a:xfrm>
            <a:off x="4581525" y="3646488"/>
            <a:ext cx="456088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three corresponding scalar equations to solve for the unknown normal wheel forces at the front and rear and the coefficient of friction between the wheels and road surface.</a:t>
            </a:r>
          </a:p>
        </p:txBody>
      </p:sp>
      <p:sp>
        <p:nvSpPr>
          <p:cNvPr id="16" name="Text Box 7"/>
          <p:cNvSpPr txBox="1">
            <a:spLocks noChangeArrowheads="1"/>
          </p:cNvSpPr>
          <p:nvPr/>
        </p:nvSpPr>
        <p:spPr bwMode="auto">
          <a:xfrm>
            <a:off x="4583113" y="2516188"/>
            <a:ext cx="45608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Draw the free-body-diagram equation expressing the equivalence of the external and effective forces.</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054" y="1166237"/>
            <a:ext cx="3934976" cy="1853188"/>
          </a:xfrm>
          <a:prstGeom prst="rect">
            <a:avLst/>
          </a:prstGeom>
        </p:spPr>
      </p:pic>
    </p:spTree>
    <p:extLst>
      <p:ext uri="{BB962C8B-B14F-4D97-AF65-F5344CB8AC3E}">
        <p14:creationId xmlns:p14="http://schemas.microsoft.com/office/powerpoint/2010/main" val="2652821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5" grpId="0" autoUpdateAnimBg="0"/>
      <p:bldP spid="16"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D3D7DA-5521-41BF-A7D7-A5034ACA2B0C}"/>
              </a:ext>
            </a:extLst>
          </p:cNvPr>
          <p:cNvSpPr>
            <a:spLocks noGrp="1"/>
          </p:cNvSpPr>
          <p:nvPr>
            <p:ph type="ctrTitle"/>
          </p:nvPr>
        </p:nvSpPr>
        <p:spPr>
          <a:xfrm>
            <a:off x="96735" y="2565353"/>
            <a:ext cx="4293870" cy="609600"/>
          </a:xfrm>
        </p:spPr>
        <p:txBody>
          <a:bodyPr anchor="ctr"/>
          <a:lstStyle/>
          <a:p>
            <a:r>
              <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Chapter 16</a:t>
            </a:r>
            <a:endParaRPr lang="en-IN" dirty="0">
              <a:solidFill>
                <a:schemeClr val="tx1"/>
              </a:solidFill>
            </a:endParaRPr>
          </a:p>
        </p:txBody>
      </p:sp>
      <p:sp>
        <p:nvSpPr>
          <p:cNvPr id="11" name="Text Placeholder 2">
            <a:extLst>
              <a:ext uri="{FF2B5EF4-FFF2-40B4-BE49-F238E27FC236}">
                <a16:creationId xmlns:a16="http://schemas.microsoft.com/office/drawing/2014/main" id="{48254666-6ECD-46D7-AF47-E1D78147FD51}"/>
              </a:ext>
            </a:extLst>
          </p:cNvPr>
          <p:cNvSpPr>
            <a:spLocks noGrp="1"/>
          </p:cNvSpPr>
          <p:nvPr>
            <p:ph type="body" sz="quarter" idx="10"/>
          </p:nvPr>
        </p:nvSpPr>
        <p:spPr>
          <a:xfrm>
            <a:off x="96735" y="3241726"/>
            <a:ext cx="4293870" cy="990600"/>
          </a:xfrm>
        </p:spPr>
        <p:txBody>
          <a:bodyPr anchor="ctr"/>
          <a:lstStyle/>
          <a:p>
            <a:pPr algn="l"/>
            <a:r>
              <a:rPr lang="en-US" altLang="en-US" sz="2400" b="1" dirty="0">
                <a:solidFill>
                  <a:schemeClr val="tx1"/>
                </a:solidFill>
                <a:latin typeface="Times New Roman" panose="02020603050405020304" pitchFamily="18" charset="0"/>
                <a:ea typeface="ＭＳ Ｐゴシック" pitchFamily="34" charset="-128"/>
                <a:cs typeface="Times New Roman" panose="02020603050405020304" pitchFamily="18" charset="0"/>
              </a:rPr>
              <a:t>Plane Motion of Rigid Bodies: Forces and Accelerations</a:t>
            </a:r>
          </a:p>
        </p:txBody>
      </p:sp>
      <p:pic>
        <p:nvPicPr>
          <p:cNvPr id="12" name="Picture 11">
            <a:extLst>
              <a:ext uri="{FF2B5EF4-FFF2-40B4-BE49-F238E27FC236}">
                <a16:creationId xmlns:a16="http://schemas.microsoft.com/office/drawing/2014/main" id="{F16A7EAC-4629-49FF-859B-EA159E887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752600"/>
            <a:ext cx="4466805" cy="2955780"/>
          </a:xfrm>
          <a:prstGeom prst="rect">
            <a:avLst/>
          </a:prstGeom>
        </p:spPr>
      </p:pic>
    </p:spTree>
    <p:extLst>
      <p:ext uri="{BB962C8B-B14F-4D97-AF65-F5344CB8AC3E}">
        <p14:creationId xmlns:p14="http://schemas.microsoft.com/office/powerpoint/2010/main" val="69209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57200" y="228600"/>
            <a:ext cx="8229600" cy="609600"/>
          </a:xfrm>
        </p:spPr>
        <p:txBody>
          <a:bodyPr/>
          <a:lstStyle/>
          <a:p>
            <a:r>
              <a:rPr lang="en-US" altLang="en-US" b="1" dirty="0">
                <a:solidFill>
                  <a:srgbClr val="AD0B1E"/>
                </a:solidFill>
                <a:ea typeface="ＭＳ Ｐゴシック" pitchFamily="34" charset="-128"/>
              </a:rPr>
              <a:t>Sample Problem 16.1 </a:t>
            </a:r>
            <a:r>
              <a:rPr lang="en-US" altLang="en-US" sz="1000" b="1" dirty="0">
                <a:solidFill>
                  <a:srgbClr val="AD0B1E"/>
                </a:solidFill>
                <a:ea typeface="ＭＳ Ｐゴシック" pitchFamily="34" charset="-128"/>
              </a:rPr>
              <a:t>2</a:t>
            </a:r>
            <a:endParaRPr lang="en-US" sz="1000" b="1" dirty="0">
              <a:solidFill>
                <a:srgbClr val="AD0B1E"/>
              </a:solidFill>
            </a:endParaRPr>
          </a:p>
        </p:txBody>
      </p:sp>
      <p:graphicFrame>
        <p:nvGraphicFramePr>
          <p:cNvPr id="30" name="Object 2"/>
          <p:cNvGraphicFramePr>
            <a:graphicFrameLocks noChangeAspect="1"/>
          </p:cNvGraphicFramePr>
          <p:nvPr>
            <p:extLst>
              <p:ext uri="{D42A27DB-BD31-4B8C-83A1-F6EECF244321}">
                <p14:modId xmlns:p14="http://schemas.microsoft.com/office/powerpoint/2010/main" val="2475690653"/>
              </p:ext>
            </p:extLst>
          </p:nvPr>
        </p:nvGraphicFramePr>
        <p:xfrm>
          <a:off x="987725" y="2499179"/>
          <a:ext cx="1904400" cy="634320"/>
        </p:xfrm>
        <a:graphic>
          <a:graphicData uri="http://schemas.openxmlformats.org/presentationml/2006/ole">
            <mc:AlternateContent xmlns:mc="http://schemas.openxmlformats.org/markup-compatibility/2006">
              <mc:Choice xmlns:v="urn:schemas-microsoft-com:vml" Requires="v">
                <p:oleObj spid="_x0000_s150570" name="Equation" r:id="rId3" imgW="952200" imgH="317160" progId="Equation.DSMT4">
                  <p:embed/>
                </p:oleObj>
              </mc:Choice>
              <mc:Fallback>
                <p:oleObj name="Equation" r:id="rId3" imgW="952200" imgH="317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725" y="2499179"/>
                        <a:ext cx="1904400" cy="634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3" descr="msotw9_tem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25" y="993775"/>
            <a:ext cx="27432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7"/>
          <p:cNvSpPr txBox="1">
            <a:spLocks noChangeArrowheads="1"/>
          </p:cNvSpPr>
          <p:nvPr/>
        </p:nvSpPr>
        <p:spPr bwMode="auto">
          <a:xfrm>
            <a:off x="3846513" y="927100"/>
            <a:ext cx="529748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sz="1800"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Calculate the acceleration during the skidding stop by assuming uniform acceleration.</a:t>
            </a:r>
          </a:p>
        </p:txBody>
      </p:sp>
      <p:graphicFrame>
        <p:nvGraphicFramePr>
          <p:cNvPr id="33" name="Object 10"/>
          <p:cNvGraphicFramePr>
            <a:graphicFrameLocks noChangeAspect="1"/>
          </p:cNvGraphicFramePr>
          <p:nvPr>
            <p:extLst>
              <p:ext uri="{D42A27DB-BD31-4B8C-83A1-F6EECF244321}">
                <p14:modId xmlns:p14="http://schemas.microsoft.com/office/powerpoint/2010/main" val="2788768299"/>
              </p:ext>
            </p:extLst>
          </p:nvPr>
        </p:nvGraphicFramePr>
        <p:xfrm>
          <a:off x="7286626" y="2376488"/>
          <a:ext cx="1054100" cy="584200"/>
        </p:xfrm>
        <a:graphic>
          <a:graphicData uri="http://schemas.openxmlformats.org/presentationml/2006/ole">
            <mc:AlternateContent xmlns:mc="http://schemas.openxmlformats.org/markup-compatibility/2006">
              <mc:Choice xmlns:v="urn:schemas-microsoft-com:vml" Requires="v">
                <p:oleObj spid="_x0000_s150571" name="Equation" r:id="rId6" imgW="1054080" imgH="583920" progId="Equation.DSMT4">
                  <p:embed/>
                </p:oleObj>
              </mc:Choice>
              <mc:Fallback>
                <p:oleObj name="Equation" r:id="rId6" imgW="1054080" imgH="5839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6626" y="2376488"/>
                        <a:ext cx="10541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4" name="Group 21"/>
          <p:cNvGrpSpPr>
            <a:grpSpLocks/>
          </p:cNvGrpSpPr>
          <p:nvPr/>
        </p:nvGrpSpPr>
        <p:grpSpPr bwMode="auto">
          <a:xfrm>
            <a:off x="377825" y="3049588"/>
            <a:ext cx="8766175" cy="3340100"/>
            <a:chOff x="238" y="1921"/>
            <a:chExt cx="5522" cy="2104"/>
          </a:xfrm>
        </p:grpSpPr>
        <p:pic>
          <p:nvPicPr>
            <p:cNvPr id="35" name="Picture 5"/>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38" y="2033"/>
              <a:ext cx="1541" cy="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6"/>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78" y="3270"/>
              <a:ext cx="1865"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1"/>
            <p:cNvSpPr txBox="1">
              <a:spLocks noChangeArrowheads="1"/>
            </p:cNvSpPr>
            <p:nvPr/>
          </p:nvSpPr>
          <p:spPr bwMode="auto">
            <a:xfrm>
              <a:off x="2347" y="1921"/>
              <a:ext cx="341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Draw a free-body-diagram equation expressing the equivalence of the external  and inertial terms.</a:t>
              </a:r>
            </a:p>
          </p:txBody>
        </p:sp>
      </p:grpSp>
      <p:grpSp>
        <p:nvGrpSpPr>
          <p:cNvPr id="38" name="Group 30"/>
          <p:cNvGrpSpPr>
            <a:grpSpLocks/>
          </p:cNvGrpSpPr>
          <p:nvPr/>
        </p:nvGrpSpPr>
        <p:grpSpPr bwMode="auto">
          <a:xfrm>
            <a:off x="3738563" y="3751263"/>
            <a:ext cx="5405437" cy="817562"/>
            <a:chOff x="2355" y="2363"/>
            <a:chExt cx="3405" cy="515"/>
          </a:xfrm>
        </p:grpSpPr>
        <p:sp>
          <p:nvSpPr>
            <p:cNvPr id="39" name="Text Box 12"/>
            <p:cNvSpPr txBox="1">
              <a:spLocks noChangeArrowheads="1"/>
            </p:cNvSpPr>
            <p:nvPr/>
          </p:nvSpPr>
          <p:spPr bwMode="auto">
            <a:xfrm>
              <a:off x="2355" y="2363"/>
              <a:ext cx="34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Apply the corresponding scalar equations. </a:t>
              </a:r>
            </a:p>
          </p:txBody>
        </p:sp>
        <p:graphicFrame>
          <p:nvGraphicFramePr>
            <p:cNvPr id="40" name="Object 6"/>
            <p:cNvGraphicFramePr>
              <a:graphicFrameLocks noChangeAspect="1"/>
            </p:cNvGraphicFramePr>
            <p:nvPr/>
          </p:nvGraphicFramePr>
          <p:xfrm>
            <a:off x="3829" y="2666"/>
            <a:ext cx="1010" cy="184"/>
          </p:xfrm>
          <a:graphic>
            <a:graphicData uri="http://schemas.openxmlformats.org/presentationml/2006/ole">
              <mc:AlternateContent xmlns:mc="http://schemas.openxmlformats.org/markup-compatibility/2006">
                <mc:Choice xmlns:v="urn:schemas-microsoft-com:vml" Requires="v">
                  <p:oleObj spid="_x0000_s150572" name="Equation" r:id="rId10" imgW="1637589" imgH="291973" progId="Equation.3">
                    <p:embed/>
                  </p:oleObj>
                </mc:Choice>
                <mc:Fallback>
                  <p:oleObj name="Equation" r:id="rId10" imgW="1637589" imgH="29197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9" y="2666"/>
                          <a:ext cx="1010"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 name="Group 28"/>
            <p:cNvGrpSpPr>
              <a:grpSpLocks/>
            </p:cNvGrpSpPr>
            <p:nvPr/>
          </p:nvGrpSpPr>
          <p:grpSpPr bwMode="auto">
            <a:xfrm>
              <a:off x="2507" y="2638"/>
              <a:ext cx="1132" cy="240"/>
              <a:chOff x="2426" y="2638"/>
              <a:chExt cx="1132" cy="240"/>
            </a:xfrm>
          </p:grpSpPr>
          <p:graphicFrame>
            <p:nvGraphicFramePr>
              <p:cNvPr id="42" name="Object 7"/>
              <p:cNvGraphicFramePr>
                <a:graphicFrameLocks noChangeAspect="1"/>
              </p:cNvGraphicFramePr>
              <p:nvPr/>
            </p:nvGraphicFramePr>
            <p:xfrm>
              <a:off x="2574" y="2638"/>
              <a:ext cx="984" cy="240"/>
            </p:xfrm>
            <a:graphic>
              <a:graphicData uri="http://schemas.openxmlformats.org/presentationml/2006/ole">
                <mc:AlternateContent xmlns:mc="http://schemas.openxmlformats.org/markup-compatibility/2006">
                  <mc:Choice xmlns:v="urn:schemas-microsoft-com:vml" Requires="v">
                    <p:oleObj spid="_x0000_s150573" name="Equation" r:id="rId12" imgW="1562100" imgH="381000" progId="Equation.DSMT4">
                      <p:embed/>
                    </p:oleObj>
                  </mc:Choice>
                  <mc:Fallback>
                    <p:oleObj name="Equation" r:id="rId12" imgW="1562100" imgH="3810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74" y="2638"/>
                            <a:ext cx="984"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8"/>
              <p:cNvGraphicFramePr>
                <a:graphicFrameLocks noChangeAspect="1"/>
              </p:cNvGraphicFramePr>
              <p:nvPr/>
            </p:nvGraphicFramePr>
            <p:xfrm>
              <a:off x="2426" y="2643"/>
              <a:ext cx="144" cy="186"/>
            </p:xfrm>
            <a:graphic>
              <a:graphicData uri="http://schemas.openxmlformats.org/presentationml/2006/ole">
                <mc:AlternateContent xmlns:mc="http://schemas.openxmlformats.org/markup-compatibility/2006">
                  <mc:Choice xmlns:v="urn:schemas-microsoft-com:vml" Requires="v">
                    <p:oleObj spid="_x0000_s150574" name="Bitmap Image" r:id="rId14" imgW="228571" imgH="295238" progId="PBrush">
                      <p:embed/>
                    </p:oleObj>
                  </mc:Choice>
                  <mc:Fallback>
                    <p:oleObj name="Bitmap Image" r:id="rId14" imgW="228571" imgH="295238" progId="PBrush">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26" y="2643"/>
                            <a:ext cx="144"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44" name="Group 31"/>
          <p:cNvGrpSpPr>
            <a:grpSpLocks/>
          </p:cNvGrpSpPr>
          <p:nvPr/>
        </p:nvGrpSpPr>
        <p:grpSpPr bwMode="auto">
          <a:xfrm>
            <a:off x="4301107" y="4768850"/>
            <a:ext cx="4665807" cy="1739900"/>
            <a:chOff x="2507" y="3004"/>
            <a:chExt cx="3233" cy="1096"/>
          </a:xfrm>
        </p:grpSpPr>
        <p:graphicFrame>
          <p:nvGraphicFramePr>
            <p:cNvPr id="45" name="Object 3"/>
            <p:cNvGraphicFramePr>
              <a:graphicFrameLocks noChangeAspect="1"/>
            </p:cNvGraphicFramePr>
            <p:nvPr>
              <p:extLst>
                <p:ext uri="{D42A27DB-BD31-4B8C-83A1-F6EECF244321}">
                  <p14:modId xmlns:p14="http://schemas.microsoft.com/office/powerpoint/2010/main" val="821512002"/>
                </p:ext>
              </p:extLst>
            </p:nvPr>
          </p:nvGraphicFramePr>
          <p:xfrm>
            <a:off x="3716" y="3004"/>
            <a:ext cx="2024" cy="1096"/>
          </p:xfrm>
          <a:graphic>
            <a:graphicData uri="http://schemas.openxmlformats.org/presentationml/2006/ole">
              <mc:AlternateContent xmlns:mc="http://schemas.openxmlformats.org/markup-compatibility/2006">
                <mc:Choice xmlns:v="urn:schemas-microsoft-com:vml" Requires="v">
                  <p:oleObj spid="_x0000_s150575" name="Equation" r:id="rId16" imgW="3225600" imgH="1739880" progId="Equation.DSMT4">
                    <p:embed/>
                  </p:oleObj>
                </mc:Choice>
                <mc:Fallback>
                  <p:oleObj name="Equation" r:id="rId16" imgW="3225600" imgH="173988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16" y="3004"/>
                          <a:ext cx="2024" cy="1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 name="Group 29"/>
            <p:cNvGrpSpPr>
              <a:grpSpLocks/>
            </p:cNvGrpSpPr>
            <p:nvPr/>
          </p:nvGrpSpPr>
          <p:grpSpPr bwMode="auto">
            <a:xfrm>
              <a:off x="2507" y="3042"/>
              <a:ext cx="1178" cy="216"/>
              <a:chOff x="2380" y="3042"/>
              <a:chExt cx="1178" cy="216"/>
            </a:xfrm>
          </p:grpSpPr>
          <p:graphicFrame>
            <p:nvGraphicFramePr>
              <p:cNvPr id="47" name="Object 4"/>
              <p:cNvGraphicFramePr>
                <a:graphicFrameLocks noChangeAspect="1"/>
              </p:cNvGraphicFramePr>
              <p:nvPr/>
            </p:nvGraphicFramePr>
            <p:xfrm>
              <a:off x="2574" y="3042"/>
              <a:ext cx="984" cy="216"/>
            </p:xfrm>
            <a:graphic>
              <a:graphicData uri="http://schemas.openxmlformats.org/presentationml/2006/ole">
                <mc:AlternateContent xmlns:mc="http://schemas.openxmlformats.org/markup-compatibility/2006">
                  <mc:Choice xmlns:v="urn:schemas-microsoft-com:vml" Requires="v">
                    <p:oleObj spid="_x0000_s150576" name="Equation" r:id="rId18" imgW="1562100" imgH="342900" progId="Equation.3">
                      <p:embed/>
                    </p:oleObj>
                  </mc:Choice>
                  <mc:Fallback>
                    <p:oleObj name="Equation" r:id="rId18" imgW="1562100" imgH="3429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74" y="3042"/>
                            <a:ext cx="984"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5"/>
              <p:cNvGraphicFramePr>
                <a:graphicFrameLocks noChangeAspect="1"/>
              </p:cNvGraphicFramePr>
              <p:nvPr/>
            </p:nvGraphicFramePr>
            <p:xfrm>
              <a:off x="2380" y="3058"/>
              <a:ext cx="192" cy="150"/>
            </p:xfrm>
            <a:graphic>
              <a:graphicData uri="http://schemas.openxmlformats.org/presentationml/2006/ole">
                <mc:AlternateContent xmlns:mc="http://schemas.openxmlformats.org/markup-compatibility/2006">
                  <mc:Choice xmlns:v="urn:schemas-microsoft-com:vml" Requires="v">
                    <p:oleObj spid="_x0000_s150577" name="Bitmap Image" r:id="rId20" imgW="304923" imgH="237969" progId="PBrush">
                      <p:embed/>
                    </p:oleObj>
                  </mc:Choice>
                  <mc:Fallback>
                    <p:oleObj name="Bitmap Image" r:id="rId20" imgW="304923" imgH="237969" progId="PBrush">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80" y="3058"/>
                            <a:ext cx="192"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pic>
        <p:nvPicPr>
          <p:cNvPr id="49" name="Picture 48" descr="Picture1.png"/>
          <p:cNvPicPr>
            <a:picLocks noChangeAspect="1"/>
          </p:cNvPicPr>
          <p:nvPr/>
        </p:nvPicPr>
        <p:blipFill>
          <a:blip r:embed="rId22"/>
          <a:stretch>
            <a:fillRect/>
          </a:stretch>
        </p:blipFill>
        <p:spPr>
          <a:xfrm>
            <a:off x="4219207" y="1953813"/>
            <a:ext cx="2261429" cy="1121571"/>
          </a:xfrm>
          <a:prstGeom prst="rect">
            <a:avLst/>
          </a:prstGeom>
        </p:spPr>
      </p:pic>
    </p:spTree>
    <p:extLst>
      <p:ext uri="{BB962C8B-B14F-4D97-AF65-F5344CB8AC3E}">
        <p14:creationId xmlns:p14="http://schemas.microsoft.com/office/powerpoint/2010/main" val="249407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16.1 </a:t>
            </a:r>
            <a:r>
              <a:rPr lang="en-US" altLang="en-US" sz="1000" b="1" dirty="0">
                <a:solidFill>
                  <a:srgbClr val="AD0B1E"/>
                </a:solidFill>
                <a:ea typeface="ＭＳ Ｐゴシック" pitchFamily="34" charset="-128"/>
              </a:rPr>
              <a:t>3</a:t>
            </a:r>
            <a:endParaRPr lang="en-US" sz="1000" b="1" dirty="0">
              <a:solidFill>
                <a:srgbClr val="AD0B1E"/>
              </a:solidFill>
            </a:endParaRPr>
          </a:p>
        </p:txBody>
      </p:sp>
      <p:graphicFrame>
        <p:nvGraphicFramePr>
          <p:cNvPr id="28" name="Object 2"/>
          <p:cNvGraphicFramePr>
            <a:graphicFrameLocks noChangeAspect="1"/>
          </p:cNvGraphicFramePr>
          <p:nvPr>
            <p:extLst>
              <p:ext uri="{D42A27DB-BD31-4B8C-83A1-F6EECF244321}">
                <p14:modId xmlns:p14="http://schemas.microsoft.com/office/powerpoint/2010/main" val="3280149295"/>
              </p:ext>
            </p:extLst>
          </p:nvPr>
        </p:nvGraphicFramePr>
        <p:xfrm>
          <a:off x="4349750" y="3384550"/>
          <a:ext cx="2247900" cy="304800"/>
        </p:xfrm>
        <a:graphic>
          <a:graphicData uri="http://schemas.openxmlformats.org/presentationml/2006/ole">
            <mc:AlternateContent xmlns:mc="http://schemas.openxmlformats.org/markup-compatibility/2006">
              <mc:Choice xmlns:v="urn:schemas-microsoft-com:vml" Requires="v">
                <p:oleObj spid="_x0000_s144793" name="Equation" r:id="rId3" imgW="2247840" imgH="304560" progId="Equation.DSMT4">
                  <p:embed/>
                </p:oleObj>
              </mc:Choice>
              <mc:Fallback>
                <p:oleObj name="Equation" r:id="rId3" imgW="224784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750" y="3384550"/>
                        <a:ext cx="22479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Group 29"/>
          <p:cNvGrpSpPr>
            <a:grpSpLocks/>
          </p:cNvGrpSpPr>
          <p:nvPr/>
        </p:nvGrpSpPr>
        <p:grpSpPr bwMode="auto">
          <a:xfrm>
            <a:off x="4337050" y="3930650"/>
            <a:ext cx="4778375" cy="355600"/>
            <a:chOff x="2732" y="2476"/>
            <a:chExt cx="3010" cy="224"/>
          </a:xfrm>
        </p:grpSpPr>
        <p:graphicFrame>
          <p:nvGraphicFramePr>
            <p:cNvPr id="30" name="Object 12"/>
            <p:cNvGraphicFramePr>
              <a:graphicFrameLocks noChangeAspect="1"/>
            </p:cNvGraphicFramePr>
            <p:nvPr>
              <p:extLst>
                <p:ext uri="{D42A27DB-BD31-4B8C-83A1-F6EECF244321}">
                  <p14:modId xmlns:p14="http://schemas.microsoft.com/office/powerpoint/2010/main" val="3744437617"/>
                </p:ext>
              </p:extLst>
            </p:nvPr>
          </p:nvGraphicFramePr>
          <p:xfrm>
            <a:off x="2732" y="2476"/>
            <a:ext cx="1544" cy="224"/>
          </p:xfrm>
          <a:graphic>
            <a:graphicData uri="http://schemas.openxmlformats.org/presentationml/2006/ole">
              <mc:AlternateContent xmlns:mc="http://schemas.openxmlformats.org/markup-compatibility/2006">
                <mc:Choice xmlns:v="urn:schemas-microsoft-com:vml" Requires="v">
                  <p:oleObj spid="_x0000_s144794" name="Equation" r:id="rId5" imgW="2450880" imgH="355320" progId="Equation.DSMT4">
                    <p:embed/>
                  </p:oleObj>
                </mc:Choice>
                <mc:Fallback>
                  <p:oleObj name="Equation" r:id="rId5" imgW="2450880" imgH="3553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2" y="2476"/>
                          <a:ext cx="1544"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3"/>
            <p:cNvGraphicFramePr>
              <a:graphicFrameLocks noChangeAspect="1"/>
            </p:cNvGraphicFramePr>
            <p:nvPr>
              <p:extLst>
                <p:ext uri="{D42A27DB-BD31-4B8C-83A1-F6EECF244321}">
                  <p14:modId xmlns:p14="http://schemas.microsoft.com/office/powerpoint/2010/main" val="3254135329"/>
                </p:ext>
              </p:extLst>
            </p:nvPr>
          </p:nvGraphicFramePr>
          <p:xfrm>
            <a:off x="4734" y="2488"/>
            <a:ext cx="1008" cy="200"/>
          </p:xfrm>
          <a:graphic>
            <a:graphicData uri="http://schemas.openxmlformats.org/presentationml/2006/ole">
              <mc:AlternateContent xmlns:mc="http://schemas.openxmlformats.org/markup-compatibility/2006">
                <mc:Choice xmlns:v="urn:schemas-microsoft-com:vml" Requires="v">
                  <p:oleObj spid="_x0000_s144795" name="Equation" r:id="rId7" imgW="1600200" imgH="317160" progId="Equation.DSMT4">
                    <p:embed/>
                  </p:oleObj>
                </mc:Choice>
                <mc:Fallback>
                  <p:oleObj name="Equation" r:id="rId7" imgW="1600200" imgH="3171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4" y="2488"/>
                          <a:ext cx="1008" cy="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2" name="Group 31"/>
          <p:cNvGrpSpPr>
            <a:grpSpLocks/>
          </p:cNvGrpSpPr>
          <p:nvPr/>
        </p:nvGrpSpPr>
        <p:grpSpPr bwMode="auto">
          <a:xfrm>
            <a:off x="4324350" y="5349875"/>
            <a:ext cx="4791075" cy="368300"/>
            <a:chOff x="2724" y="3370"/>
            <a:chExt cx="3018" cy="232"/>
          </a:xfrm>
        </p:grpSpPr>
        <p:graphicFrame>
          <p:nvGraphicFramePr>
            <p:cNvPr id="33" name="Object 10"/>
            <p:cNvGraphicFramePr>
              <a:graphicFrameLocks noChangeAspect="1"/>
            </p:cNvGraphicFramePr>
            <p:nvPr>
              <p:extLst>
                <p:ext uri="{D42A27DB-BD31-4B8C-83A1-F6EECF244321}">
                  <p14:modId xmlns:p14="http://schemas.microsoft.com/office/powerpoint/2010/main" val="3329281055"/>
                </p:ext>
              </p:extLst>
            </p:nvPr>
          </p:nvGraphicFramePr>
          <p:xfrm>
            <a:off x="2724" y="3370"/>
            <a:ext cx="1600" cy="232"/>
          </p:xfrm>
          <a:graphic>
            <a:graphicData uri="http://schemas.openxmlformats.org/presentationml/2006/ole">
              <mc:AlternateContent xmlns:mc="http://schemas.openxmlformats.org/markup-compatibility/2006">
                <mc:Choice xmlns:v="urn:schemas-microsoft-com:vml" Requires="v">
                  <p:oleObj spid="_x0000_s144796" name="Equation" r:id="rId9" imgW="2539800" imgH="368280" progId="Equation.DSMT4">
                    <p:embed/>
                  </p:oleObj>
                </mc:Choice>
                <mc:Fallback>
                  <p:oleObj name="Equation" r:id="rId9" imgW="2539800" imgH="3682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4" y="3370"/>
                          <a:ext cx="160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1"/>
            <p:cNvGraphicFramePr>
              <a:graphicFrameLocks noChangeAspect="1"/>
            </p:cNvGraphicFramePr>
            <p:nvPr>
              <p:extLst>
                <p:ext uri="{D42A27DB-BD31-4B8C-83A1-F6EECF244321}">
                  <p14:modId xmlns:p14="http://schemas.microsoft.com/office/powerpoint/2010/main" val="3598028815"/>
                </p:ext>
              </p:extLst>
            </p:nvPr>
          </p:nvGraphicFramePr>
          <p:xfrm>
            <a:off x="4686" y="3377"/>
            <a:ext cx="1056" cy="216"/>
          </p:xfrm>
          <a:graphic>
            <a:graphicData uri="http://schemas.openxmlformats.org/presentationml/2006/ole">
              <mc:AlternateContent xmlns:mc="http://schemas.openxmlformats.org/markup-compatibility/2006">
                <mc:Choice xmlns:v="urn:schemas-microsoft-com:vml" Requires="v">
                  <p:oleObj spid="_x0000_s144797" name="Equation" r:id="rId11" imgW="1676160" imgH="342720" progId="Equation.DSMT4">
                    <p:embed/>
                  </p:oleObj>
                </mc:Choice>
                <mc:Fallback>
                  <p:oleObj name="Equation" r:id="rId11" imgW="1676160" imgH="3427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6" y="3377"/>
                          <a:ext cx="1056" cy="21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Group 30"/>
          <p:cNvGrpSpPr>
            <a:grpSpLocks/>
          </p:cNvGrpSpPr>
          <p:nvPr/>
        </p:nvGrpSpPr>
        <p:grpSpPr bwMode="auto">
          <a:xfrm>
            <a:off x="4273550" y="4394200"/>
            <a:ext cx="4829175" cy="571500"/>
            <a:chOff x="2692" y="2768"/>
            <a:chExt cx="3042" cy="360"/>
          </a:xfrm>
        </p:grpSpPr>
        <p:graphicFrame>
          <p:nvGraphicFramePr>
            <p:cNvPr id="36" name="Object 8"/>
            <p:cNvGraphicFramePr>
              <a:graphicFrameLocks noChangeAspect="1"/>
            </p:cNvGraphicFramePr>
            <p:nvPr>
              <p:extLst>
                <p:ext uri="{D42A27DB-BD31-4B8C-83A1-F6EECF244321}">
                  <p14:modId xmlns:p14="http://schemas.microsoft.com/office/powerpoint/2010/main" val="2094117733"/>
                </p:ext>
              </p:extLst>
            </p:nvPr>
          </p:nvGraphicFramePr>
          <p:xfrm>
            <a:off x="2692" y="2768"/>
            <a:ext cx="2096" cy="208"/>
          </p:xfrm>
          <a:graphic>
            <a:graphicData uri="http://schemas.openxmlformats.org/presentationml/2006/ole">
              <mc:AlternateContent xmlns:mc="http://schemas.openxmlformats.org/markup-compatibility/2006">
                <mc:Choice xmlns:v="urn:schemas-microsoft-com:vml" Requires="v">
                  <p:oleObj spid="_x0000_s144798" name="Equation" r:id="rId13" imgW="3327120" imgH="330120" progId="Equation.DSMT4">
                    <p:embed/>
                  </p:oleObj>
                </mc:Choice>
                <mc:Fallback>
                  <p:oleObj name="Equation" r:id="rId13" imgW="3327120" imgH="330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2" y="2768"/>
                          <a:ext cx="2096"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9"/>
            <p:cNvGraphicFramePr>
              <a:graphicFrameLocks noChangeAspect="1"/>
            </p:cNvGraphicFramePr>
            <p:nvPr>
              <p:extLst>
                <p:ext uri="{D42A27DB-BD31-4B8C-83A1-F6EECF244321}">
                  <p14:modId xmlns:p14="http://schemas.microsoft.com/office/powerpoint/2010/main" val="2141750538"/>
                </p:ext>
              </p:extLst>
            </p:nvPr>
          </p:nvGraphicFramePr>
          <p:xfrm>
            <a:off x="4782" y="2928"/>
            <a:ext cx="952" cy="200"/>
          </p:xfrm>
          <a:graphic>
            <a:graphicData uri="http://schemas.openxmlformats.org/presentationml/2006/ole">
              <mc:AlternateContent xmlns:mc="http://schemas.openxmlformats.org/markup-compatibility/2006">
                <mc:Choice xmlns:v="urn:schemas-microsoft-com:vml" Requires="v">
                  <p:oleObj spid="_x0000_s144799" name="Equation" r:id="rId15" imgW="1511280" imgH="317160" progId="Equation.DSMT4">
                    <p:embed/>
                  </p:oleObj>
                </mc:Choice>
                <mc:Fallback>
                  <p:oleObj name="Equation" r:id="rId15" imgW="1511280" imgH="31716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2" y="2928"/>
                          <a:ext cx="952" cy="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8" name="Group 32"/>
          <p:cNvGrpSpPr>
            <a:grpSpLocks/>
          </p:cNvGrpSpPr>
          <p:nvPr/>
        </p:nvGrpSpPr>
        <p:grpSpPr bwMode="auto">
          <a:xfrm>
            <a:off x="4267200" y="5803900"/>
            <a:ext cx="4702175" cy="668338"/>
            <a:chOff x="2688" y="3656"/>
            <a:chExt cx="2962" cy="421"/>
          </a:xfrm>
        </p:grpSpPr>
        <p:graphicFrame>
          <p:nvGraphicFramePr>
            <p:cNvPr id="39" name="Object 6"/>
            <p:cNvGraphicFramePr>
              <a:graphicFrameLocks noChangeAspect="1"/>
            </p:cNvGraphicFramePr>
            <p:nvPr>
              <p:extLst>
                <p:ext uri="{D42A27DB-BD31-4B8C-83A1-F6EECF244321}">
                  <p14:modId xmlns:p14="http://schemas.microsoft.com/office/powerpoint/2010/main" val="1315518204"/>
                </p:ext>
              </p:extLst>
            </p:nvPr>
          </p:nvGraphicFramePr>
          <p:xfrm>
            <a:off x="2688" y="3656"/>
            <a:ext cx="2192" cy="224"/>
          </p:xfrm>
          <a:graphic>
            <a:graphicData uri="http://schemas.openxmlformats.org/presentationml/2006/ole">
              <mc:AlternateContent xmlns:mc="http://schemas.openxmlformats.org/markup-compatibility/2006">
                <mc:Choice xmlns:v="urn:schemas-microsoft-com:vml" Requires="v">
                  <p:oleObj spid="_x0000_s144800" name="Equation" r:id="rId17" imgW="3479760" imgH="355320" progId="Equation.DSMT4">
                    <p:embed/>
                  </p:oleObj>
                </mc:Choice>
                <mc:Fallback>
                  <p:oleObj name="Equation" r:id="rId17" imgW="3479760" imgH="35532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8" y="3656"/>
                          <a:ext cx="2192"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7"/>
            <p:cNvGraphicFramePr>
              <a:graphicFrameLocks noChangeAspect="1"/>
            </p:cNvGraphicFramePr>
            <p:nvPr>
              <p:extLst>
                <p:ext uri="{D42A27DB-BD31-4B8C-83A1-F6EECF244321}">
                  <p14:modId xmlns:p14="http://schemas.microsoft.com/office/powerpoint/2010/main" val="3911325448"/>
                </p:ext>
              </p:extLst>
            </p:nvPr>
          </p:nvGraphicFramePr>
          <p:xfrm>
            <a:off x="4706" y="3861"/>
            <a:ext cx="944" cy="216"/>
          </p:xfrm>
          <a:graphic>
            <a:graphicData uri="http://schemas.openxmlformats.org/presentationml/2006/ole">
              <mc:AlternateContent xmlns:mc="http://schemas.openxmlformats.org/markup-compatibility/2006">
                <mc:Choice xmlns:v="urn:schemas-microsoft-com:vml" Requires="v">
                  <p:oleObj spid="_x0000_s144801" name="Equation" r:id="rId19" imgW="1498320" imgH="342720" progId="Equation.DSMT4">
                    <p:embed/>
                  </p:oleObj>
                </mc:Choice>
                <mc:Fallback>
                  <p:oleObj name="Equation" r:id="rId19" imgW="1498320" imgH="34272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6" y="3861"/>
                          <a:ext cx="944" cy="21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41" name="Picture 4"/>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341313" y="1138238"/>
            <a:ext cx="2446338"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5"/>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735013" y="3133725"/>
            <a:ext cx="2960688"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 35"/>
          <p:cNvGrpSpPr>
            <a:grpSpLocks/>
          </p:cNvGrpSpPr>
          <p:nvPr/>
        </p:nvGrpSpPr>
        <p:grpSpPr bwMode="auto">
          <a:xfrm>
            <a:off x="4071938" y="1374775"/>
            <a:ext cx="2090738" cy="360363"/>
            <a:chOff x="2371" y="889"/>
            <a:chExt cx="1317" cy="227"/>
          </a:xfrm>
        </p:grpSpPr>
        <p:graphicFrame>
          <p:nvGraphicFramePr>
            <p:cNvPr id="44" name="Object 4"/>
            <p:cNvGraphicFramePr>
              <a:graphicFrameLocks noChangeAspect="1"/>
            </p:cNvGraphicFramePr>
            <p:nvPr/>
          </p:nvGraphicFramePr>
          <p:xfrm>
            <a:off x="2552" y="900"/>
            <a:ext cx="1136" cy="216"/>
          </p:xfrm>
          <a:graphic>
            <a:graphicData uri="http://schemas.openxmlformats.org/presentationml/2006/ole">
              <mc:AlternateContent xmlns:mc="http://schemas.openxmlformats.org/markup-compatibility/2006">
                <mc:Choice xmlns:v="urn:schemas-microsoft-com:vml" Requires="v">
                  <p:oleObj spid="_x0000_s144802" name="Equation" r:id="rId23" imgW="1803400" imgH="342900" progId="Equation.3">
                    <p:embed/>
                  </p:oleObj>
                </mc:Choice>
                <mc:Fallback>
                  <p:oleObj name="Equation" r:id="rId23" imgW="1803400" imgH="3429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52" y="900"/>
                          <a:ext cx="1136"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5"/>
            <p:cNvGraphicFramePr>
              <a:graphicFrameLocks noChangeAspect="1"/>
            </p:cNvGraphicFramePr>
            <p:nvPr/>
          </p:nvGraphicFramePr>
          <p:xfrm>
            <a:off x="2371" y="889"/>
            <a:ext cx="180" cy="192"/>
          </p:xfrm>
          <a:graphic>
            <a:graphicData uri="http://schemas.openxmlformats.org/presentationml/2006/ole">
              <mc:AlternateContent xmlns:mc="http://schemas.openxmlformats.org/markup-compatibility/2006">
                <mc:Choice xmlns:v="urn:schemas-microsoft-com:vml" Requires="v">
                  <p:oleObj spid="_x0000_s144803" name="Bitmap Image" r:id="rId25" imgW="285866" imgH="304923" progId="PBrush">
                    <p:embed/>
                  </p:oleObj>
                </mc:Choice>
                <mc:Fallback>
                  <p:oleObj name="Bitmap Image" r:id="rId25" imgW="285866" imgH="304923" progId="PBrush">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71" y="889"/>
                          <a:ext cx="1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46" name="Picture 45" descr="Picture1.png"/>
          <p:cNvPicPr>
            <a:picLocks noChangeAspect="1"/>
          </p:cNvPicPr>
          <p:nvPr/>
        </p:nvPicPr>
        <p:blipFill>
          <a:blip r:embed="rId27"/>
          <a:stretch>
            <a:fillRect/>
          </a:stretch>
        </p:blipFill>
        <p:spPr>
          <a:xfrm>
            <a:off x="3933869" y="1851514"/>
            <a:ext cx="4224179" cy="1408060"/>
          </a:xfrm>
          <a:prstGeom prst="rect">
            <a:avLst/>
          </a:prstGeom>
        </p:spPr>
      </p:pic>
    </p:spTree>
    <p:extLst>
      <p:ext uri="{BB962C8B-B14F-4D97-AF65-F5344CB8AC3E}">
        <p14:creationId xmlns:p14="http://schemas.microsoft.com/office/powerpoint/2010/main" val="2708794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a:t>
            </a:r>
            <a:r>
              <a:rPr lang="en-US" altLang="en-US" b="1" dirty="0">
                <a:solidFill>
                  <a:srgbClr val="AD0B1E"/>
                </a:solidFill>
                <a:ea typeface="ＭＳ Ｐゴシック" pitchFamily="34" charset="-128"/>
              </a:rPr>
              <a:t>Problem</a:t>
            </a:r>
            <a:r>
              <a:rPr lang="en-US" altLang="en-US" b="1" dirty="0">
                <a:ea typeface="ＭＳ Ｐゴシック" pitchFamily="34" charset="-128"/>
              </a:rPr>
              <a:t> 16.1 </a:t>
            </a:r>
            <a:r>
              <a:rPr lang="en-US" altLang="en-US" sz="1000" b="1" dirty="0">
                <a:ea typeface="ＭＳ Ｐゴシック" pitchFamily="34" charset="-128"/>
              </a:rPr>
              <a:t>4</a:t>
            </a:r>
            <a:endParaRPr lang="en-US" sz="1000" b="1" dirty="0"/>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73063" y="1349778"/>
            <a:ext cx="3935412" cy="185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9" name="Text Box 5"/>
              <p:cNvSpPr txBox="1">
                <a:spLocks noChangeArrowheads="1"/>
              </p:cNvSpPr>
              <p:nvPr/>
            </p:nvSpPr>
            <p:spPr bwMode="auto">
              <a:xfrm>
                <a:off x="4583113" y="927100"/>
                <a:ext cx="4560887" cy="50826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Note that even though the angular acceleration of the van is zero, the sum of the moments about point A is not equal to zero, since from the kinetic diagram, </a:t>
                </a:r>
                <a14:m>
                  <m:oMath xmlns:m="http://schemas.openxmlformats.org/officeDocument/2006/math">
                    <m:r>
                      <a:rPr kumimoji="0" lang="en-US" altLang="en-US" sz="2000" b="0" i="1" u="none" strike="noStrike" kern="0" cap="none" spc="0" normalizeH="0" baseline="0" noProof="0" smtClean="0">
                        <a:ln>
                          <a:noFill/>
                        </a:ln>
                        <a:solidFill>
                          <a:srgbClr val="000000"/>
                        </a:solidFill>
                        <a:effectLst/>
                        <a:uLnTx/>
                        <a:uFillTx/>
                        <a:latin typeface="Cambria Math"/>
                      </a:rPr>
                      <m:t>𝑚</m:t>
                    </m:r>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accPr>
                      <m:e>
                        <m:r>
                          <a:rPr kumimoji="0" lang="en-US" altLang="en-US" sz="2000" b="0" i="1" u="none" strike="noStrike" kern="0" cap="none" spc="0" normalizeH="0" baseline="0" noProof="0" smtClean="0">
                            <a:ln>
                              <a:noFill/>
                            </a:ln>
                            <a:solidFill>
                              <a:srgbClr val="000000"/>
                            </a:solidFill>
                            <a:effectLst/>
                            <a:uLnTx/>
                            <a:uFillTx/>
                            <a:latin typeface="Cambria Math"/>
                          </a:rPr>
                          <m:t>𝑎</m:t>
                        </m:r>
                      </m:e>
                    </m:acc>
                    <m:r>
                      <a:rPr kumimoji="0" lang="en-US" altLang="en-US" sz="2000" b="0" i="1" u="none" strike="noStrike" kern="0" cap="none" spc="0" normalizeH="0" baseline="0" noProof="0" smtClean="0">
                        <a:ln>
                          <a:noFill/>
                        </a:ln>
                        <a:solidFill>
                          <a:srgbClr val="000000"/>
                        </a:solidFill>
                        <a:effectLst/>
                        <a:uLnTx/>
                        <a:uFillTx/>
                        <a:latin typeface="Cambria Math"/>
                      </a:rPr>
                      <m:t> </m:t>
                    </m:r>
                  </m:oMath>
                </a14:m>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produces a moment about A.</a:t>
                </a: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Rather than taking moments about point A, you also could have chosen to take moments about the center of mass, G. In this case, the sum of the moments would have been equal to zero. You only get three independent equations for a rigid body in plane motion: </a:t>
                </a:r>
                <a14:m>
                  <m:oMath xmlns:m="http://schemas.openxmlformats.org/officeDocument/2006/math">
                    <m:r>
                      <a:rPr kumimoji="0" lang="en-US" altLang="en-US" sz="2000" b="0" i="1" u="none" strike="noStrike" kern="0" cap="none" spc="0" normalizeH="0" baseline="0" noProof="0" smtClean="0">
                        <a:ln>
                          <a:noFill/>
                        </a:ln>
                        <a:solidFill>
                          <a:srgbClr val="000000"/>
                        </a:solidFill>
                        <a:effectLst/>
                        <a:uLnTx/>
                        <a:uFillTx/>
                        <a:latin typeface="Cambria Math"/>
                      </a:rPr>
                      <m:t>∑</m:t>
                    </m:r>
                    <m:sSub>
                      <m:sSub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altLang="en-US" sz="2000" b="0" i="1" u="none" strike="noStrike" kern="0" cap="none" spc="0" normalizeH="0" baseline="0" noProof="0" smtClean="0">
                            <a:ln>
                              <a:noFill/>
                            </a:ln>
                            <a:solidFill>
                              <a:srgbClr val="000000"/>
                            </a:solidFill>
                            <a:effectLst/>
                            <a:uLnTx/>
                            <a:uFillTx/>
                            <a:latin typeface="Cambria Math"/>
                          </a:rPr>
                          <m:t>𝐹</m:t>
                        </m:r>
                      </m:e>
                      <m:sub>
                        <m:r>
                          <a:rPr kumimoji="0" lang="en-US" altLang="en-US" sz="2000" b="0" i="1" u="none" strike="noStrike" kern="0" cap="none" spc="0" normalizeH="0" baseline="0" noProof="0" smtClean="0">
                            <a:ln>
                              <a:noFill/>
                            </a:ln>
                            <a:solidFill>
                              <a:srgbClr val="000000"/>
                            </a:solidFill>
                            <a:effectLst/>
                            <a:uLnTx/>
                            <a:uFillTx/>
                            <a:latin typeface="Cambria Math"/>
                          </a:rPr>
                          <m:t>𝑥</m:t>
                        </m:r>
                      </m:sub>
                    </m:sSub>
                  </m:oMath>
                </a14:m>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14:m>
                  <m:oMath xmlns:m="http://schemas.openxmlformats.org/officeDocument/2006/math">
                    <m:r>
                      <a:rPr kumimoji="0" lang="en-US" altLang="en-US" sz="2000" b="0" i="1" u="none" strike="noStrike" kern="0" cap="none" spc="0" normalizeH="0" baseline="0" noProof="0">
                        <a:ln>
                          <a:noFill/>
                        </a:ln>
                        <a:solidFill>
                          <a:srgbClr val="000000"/>
                        </a:solidFill>
                        <a:effectLst/>
                        <a:uLnTx/>
                        <a:uFillTx/>
                        <a:latin typeface="Cambria Math"/>
                      </a:rPr>
                      <m:t>∑</m:t>
                    </m:r>
                    <m:sSub>
                      <m:sSubPr>
                        <m:ctrlPr>
                          <a:rPr kumimoji="0" lang="en-US" altLang="en-US" sz="20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lang="en-US" altLang="en-US" sz="2000" b="0" i="1" u="none" strike="noStrike" kern="0" cap="none" spc="0" normalizeH="0" baseline="0" noProof="0">
                            <a:ln>
                              <a:noFill/>
                            </a:ln>
                            <a:solidFill>
                              <a:srgbClr val="000000"/>
                            </a:solidFill>
                            <a:effectLst/>
                            <a:uLnTx/>
                            <a:uFillTx/>
                            <a:latin typeface="Cambria Math"/>
                          </a:rPr>
                          <m:t>𝐹</m:t>
                        </m:r>
                      </m:e>
                      <m:sub>
                        <m:r>
                          <a:rPr kumimoji="0" lang="en-US" altLang="en-US" sz="2000" b="0" i="1" u="none" strike="noStrike" kern="0" cap="none" spc="0" normalizeH="0" baseline="0" noProof="0" smtClean="0">
                            <a:ln>
                              <a:noFill/>
                            </a:ln>
                            <a:solidFill>
                              <a:srgbClr val="000000"/>
                            </a:solidFill>
                            <a:effectLst/>
                            <a:uLnTx/>
                            <a:uFillTx/>
                            <a:latin typeface="Cambria Math"/>
                          </a:rPr>
                          <m:t>𝑦</m:t>
                        </m:r>
                      </m:sub>
                    </m:sSub>
                  </m:oMath>
                </a14:m>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one moment equation.</a:t>
                </a:r>
              </a:p>
            </p:txBody>
          </p:sp>
        </mc:Choice>
        <mc:Fallback xmlns="">
          <p:sp>
            <p:nvSpPr>
              <p:cNvPr id="19" name="Text Box 5"/>
              <p:cNvSpPr txBox="1">
                <a:spLocks noRot="1" noChangeAspect="1" noMove="1" noResize="1" noEditPoints="1" noAdjustHandles="1" noChangeArrowheads="1" noChangeShapeType="1" noTextEdit="1"/>
              </p:cNvSpPr>
              <p:nvPr/>
            </p:nvSpPr>
            <p:spPr bwMode="auto">
              <a:xfrm>
                <a:off x="4583113" y="927100"/>
                <a:ext cx="4560887" cy="5082673"/>
              </a:xfrm>
              <a:prstGeom prst="rect">
                <a:avLst/>
              </a:prstGeom>
              <a:blipFill rotWithShape="1">
                <a:blip r:embed="rId3"/>
                <a:stretch>
                  <a:fillRect l="-1471" t="-600" r="-2139" b="-3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352195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16.3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Plate ABCD is rectangular, with sides AB and CD being horizontal. Points A and D are on the left side of the plate, A at the top and D at the bottom. A and D are attached to the wall by parallel links AE and DF, each of which forms a 30 degree angle up from the horizontal. All joints are pinned. Point B is initially held by wire BH. Vertical sides AD and BC are 200 mm long. Horizontal sides AB and CD are 500 mm long. Links AE and DF are 150 mm lo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50" y="1600200"/>
            <a:ext cx="3580550" cy="2278533"/>
          </a:xfrm>
          <a:prstGeom prst="rect">
            <a:avLst/>
          </a:prstGeom>
        </p:spPr>
      </p:pic>
      <p:sp>
        <p:nvSpPr>
          <p:cNvPr id="3" name="Content Placeholder 2"/>
          <p:cNvSpPr>
            <a:spLocks noGrp="1"/>
          </p:cNvSpPr>
          <p:nvPr>
            <p:ph idx="1"/>
          </p:nvPr>
        </p:nvSpPr>
        <p:spPr>
          <a:xfrm>
            <a:off x="457200" y="4038600"/>
            <a:ext cx="3505200" cy="2514600"/>
          </a:xfrm>
        </p:spPr>
        <p:txBody>
          <a:bodyPr/>
          <a:lstStyle/>
          <a:p>
            <a:pPr>
              <a:spcBef>
                <a:spcPct val="50000"/>
              </a:spcBef>
            </a:pPr>
            <a:r>
              <a:rPr lang="en-US" altLang="en-US" sz="2000" dirty="0"/>
              <a:t>The thin plate of mass 8 kg is held in place as shown.  </a:t>
            </a:r>
          </a:p>
          <a:p>
            <a:pPr>
              <a:spcBef>
                <a:spcPct val="50000"/>
              </a:spcBef>
            </a:pPr>
            <a:r>
              <a:rPr lang="en-US" altLang="en-US" sz="2000" dirty="0"/>
              <a:t>Neglecting the mass of the links, determine immediately after the wire has been cut (</a:t>
            </a:r>
            <a:r>
              <a:rPr lang="en-US" altLang="en-US" sz="2000" i="1" dirty="0"/>
              <a:t>a</a:t>
            </a:r>
            <a:r>
              <a:rPr lang="en-US" altLang="en-US" sz="2000" dirty="0"/>
              <a:t>) the acceleration of the plate, and (</a:t>
            </a:r>
            <a:r>
              <a:rPr lang="en-US" altLang="en-US" sz="2000" i="1" dirty="0"/>
              <a:t>b</a:t>
            </a:r>
            <a:r>
              <a:rPr lang="en-US" altLang="en-US" sz="2000" dirty="0"/>
              <a:t>) the force in each link.</a:t>
            </a:r>
          </a:p>
        </p:txBody>
      </p:sp>
      <p:sp>
        <p:nvSpPr>
          <p:cNvPr id="7" name="Content Placeholder 6"/>
          <p:cNvSpPr>
            <a:spLocks noGrp="1"/>
          </p:cNvSpPr>
          <p:nvPr>
            <p:ph idx="14"/>
          </p:nvPr>
        </p:nvSpPr>
        <p:spPr>
          <a:xfrm>
            <a:off x="4114800" y="1066800"/>
            <a:ext cx="4572000" cy="2090856"/>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Note that after the wire is cut, all particles of the plate move along parallel circular paths of radius 150 mm.  The plate is in curvilinear translation.</a:t>
            </a:r>
          </a:p>
        </p:txBody>
      </p:sp>
      <p:sp>
        <p:nvSpPr>
          <p:cNvPr id="9" name="Content Placeholder 8"/>
          <p:cNvSpPr>
            <a:spLocks noGrp="1"/>
          </p:cNvSpPr>
          <p:nvPr>
            <p:ph idx="16"/>
          </p:nvPr>
        </p:nvSpPr>
        <p:spPr>
          <a:xfrm>
            <a:off x="4114800" y="3276600"/>
            <a:ext cx="4572000" cy="990600"/>
          </a:xfrm>
        </p:spPr>
        <p:txBody>
          <a:bodyPr/>
          <a:lstStyle/>
          <a:p>
            <a:pPr marL="292608" indent="-292608">
              <a:spcAft>
                <a:spcPts val="0"/>
              </a:spcAft>
              <a:buFont typeface="Arial" panose="020B0604020202020204" pitchFamily="34" charset="0"/>
              <a:buChar char="•"/>
            </a:pPr>
            <a:r>
              <a:rPr lang="en-US" altLang="en-US" sz="2000" dirty="0"/>
              <a:t>Draw the free-body-diagram equation expressing the equivalence of the external and effective forces.</a:t>
            </a:r>
          </a:p>
        </p:txBody>
      </p:sp>
      <p:sp>
        <p:nvSpPr>
          <p:cNvPr id="11" name="Content Placeholder 10"/>
          <p:cNvSpPr>
            <a:spLocks noGrp="1"/>
          </p:cNvSpPr>
          <p:nvPr>
            <p:ph idx="18"/>
          </p:nvPr>
        </p:nvSpPr>
        <p:spPr>
          <a:xfrm>
            <a:off x="4114800" y="4343400"/>
            <a:ext cx="4572000" cy="1066800"/>
          </a:xfrm>
        </p:spPr>
        <p:txBody>
          <a:bodyPr/>
          <a:lstStyle/>
          <a:p>
            <a:pPr marL="292608" indent="-292608">
              <a:spcAft>
                <a:spcPts val="0"/>
              </a:spcAft>
              <a:buFont typeface="Arial" panose="020B0604020202020204" pitchFamily="34" charset="0"/>
              <a:buChar char="•"/>
            </a:pPr>
            <a:r>
              <a:rPr lang="en-US" altLang="en-US" sz="2000" dirty="0"/>
              <a:t>Resolve into scalar component equations parallel and perpendicular to the path of the mass center.</a:t>
            </a:r>
          </a:p>
        </p:txBody>
      </p:sp>
      <p:sp>
        <p:nvSpPr>
          <p:cNvPr id="12" name="Content Placeholder 11"/>
          <p:cNvSpPr>
            <a:spLocks noGrp="1"/>
          </p:cNvSpPr>
          <p:nvPr>
            <p:ph idx="19"/>
          </p:nvPr>
        </p:nvSpPr>
        <p:spPr>
          <a:xfrm>
            <a:off x="4114800" y="5562600"/>
            <a:ext cx="4572000" cy="990600"/>
          </a:xfrm>
        </p:spPr>
        <p:txBody>
          <a:bodyPr/>
          <a:lstStyle/>
          <a:p>
            <a:pPr marL="292608" indent="-292608">
              <a:spcAft>
                <a:spcPts val="0"/>
              </a:spcAft>
              <a:buFont typeface="Arial" panose="020B0604020202020204" pitchFamily="34" charset="0"/>
              <a:buChar char="•"/>
            </a:pPr>
            <a:r>
              <a:rPr lang="en-US" altLang="en-US" sz="2000" dirty="0"/>
              <a:t>Solve the component equations and the moment equation for the unknown acceleration and link forces.</a:t>
            </a:r>
          </a:p>
        </p:txBody>
      </p:sp>
    </p:spTree>
    <p:extLst>
      <p:ext uri="{BB962C8B-B14F-4D97-AF65-F5344CB8AC3E}">
        <p14:creationId xmlns:p14="http://schemas.microsoft.com/office/powerpoint/2010/main" val="194975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1" grpId="0" build="p"/>
      <p:bldP spid="1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16.3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0" name="Picture 19" descr="Since parallel links AE and DF are both at 30 degrees from the horizontal, the instantaneous motion of all the particles in the plate is at 60 degrees from the horizontal, or 30 degrees from the vertic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43000"/>
            <a:ext cx="2980485" cy="1812134"/>
          </a:xfrm>
          <a:prstGeom prst="rect">
            <a:avLst/>
          </a:prstGeom>
        </p:spPr>
      </p:pic>
      <p:sp>
        <p:nvSpPr>
          <p:cNvPr id="3" name="Content Placeholder 2"/>
          <p:cNvSpPr>
            <a:spLocks noGrp="1"/>
          </p:cNvSpPr>
          <p:nvPr>
            <p:ph idx="1"/>
          </p:nvPr>
        </p:nvSpPr>
        <p:spPr>
          <a:xfrm>
            <a:off x="3657600" y="990600"/>
            <a:ext cx="5029200" cy="1381512"/>
          </a:xfrm>
        </p:spPr>
        <p:txBody>
          <a:bodyPr/>
          <a:lstStyle/>
          <a:p>
            <a:r>
              <a:rPr lang="en-US" altLang="en-US" sz="1800" b="1" dirty="0">
                <a:solidFill>
                  <a:srgbClr val="AD0B1E"/>
                </a:solidFill>
              </a:rPr>
              <a:t>Modeling and Analysis:</a:t>
            </a:r>
          </a:p>
          <a:p>
            <a:pPr marL="285750" indent="-285750">
              <a:buFont typeface="Arial" panose="020B0604020202020204" pitchFamily="34" charset="0"/>
              <a:buChar char="•"/>
            </a:pPr>
            <a:r>
              <a:rPr lang="en-US" altLang="en-US" sz="1800" dirty="0"/>
              <a:t>Note that after the wire is cut, all particles of the plate move along parallel circular paths of radius 150 mm. The plate is in curvilinear translation.</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123612"/>
            <a:ext cx="2678760" cy="1295988"/>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4684491"/>
            <a:ext cx="2665680" cy="1259109"/>
          </a:xfrm>
          <a:prstGeom prst="rect">
            <a:avLst/>
          </a:prstGeom>
        </p:spPr>
      </p:pic>
      <p:sp>
        <p:nvSpPr>
          <p:cNvPr id="8" name="Content Placeholder 7"/>
          <p:cNvSpPr>
            <a:spLocks noGrp="1"/>
          </p:cNvSpPr>
          <p:nvPr>
            <p:ph idx="15"/>
          </p:nvPr>
        </p:nvSpPr>
        <p:spPr>
          <a:xfrm>
            <a:off x="3657600" y="2438400"/>
            <a:ext cx="5029200" cy="903248"/>
          </a:xfrm>
        </p:spPr>
        <p:txBody>
          <a:bodyPr/>
          <a:lstStyle/>
          <a:p>
            <a:pPr marL="285750" indent="-285750">
              <a:buFont typeface="Arial" panose="020B0604020202020204" pitchFamily="34" charset="0"/>
              <a:buChar char="•"/>
            </a:pPr>
            <a:r>
              <a:rPr lang="en-US" altLang="en-US" sz="1800" dirty="0"/>
              <a:t>Draw the free-body-diagram equation expressing the equivalence of the external and effective forces.</a:t>
            </a:r>
          </a:p>
        </p:txBody>
      </p:sp>
      <p:sp>
        <p:nvSpPr>
          <p:cNvPr id="10" name="Content Placeholder 9"/>
          <p:cNvSpPr>
            <a:spLocks noGrp="1"/>
          </p:cNvSpPr>
          <p:nvPr>
            <p:ph idx="17"/>
          </p:nvPr>
        </p:nvSpPr>
        <p:spPr>
          <a:xfrm>
            <a:off x="3657600" y="3429000"/>
            <a:ext cx="5029200" cy="884290"/>
          </a:xfrm>
        </p:spPr>
        <p:txBody>
          <a:bodyPr/>
          <a:lstStyle/>
          <a:p>
            <a:pPr marL="285750" indent="-285750">
              <a:buFont typeface="Arial" panose="020B0604020202020204" pitchFamily="34" charset="0"/>
              <a:buChar char="•"/>
            </a:pPr>
            <a:r>
              <a:rPr lang="en-US" altLang="en-US" sz="1800" dirty="0"/>
              <a:t>Resolve the diagram equation into components parallel and perpendicular to the path of the mass center.</a:t>
            </a:r>
          </a:p>
        </p:txBody>
      </p:sp>
      <p:graphicFrame>
        <p:nvGraphicFramePr>
          <p:cNvPr id="15" name="Object 7"/>
          <p:cNvGraphicFramePr>
            <a:graphicFrameLocks noChangeAspect="1"/>
          </p:cNvGraphicFramePr>
          <p:nvPr>
            <p:extLst>
              <p:ext uri="{D42A27DB-BD31-4B8C-83A1-F6EECF244321}">
                <p14:modId xmlns:p14="http://schemas.microsoft.com/office/powerpoint/2010/main" val="1723137705"/>
              </p:ext>
            </p:extLst>
          </p:nvPr>
        </p:nvGraphicFramePr>
        <p:xfrm>
          <a:off x="4495800" y="4533900"/>
          <a:ext cx="295275" cy="247650"/>
        </p:xfrm>
        <a:graphic>
          <a:graphicData uri="http://schemas.openxmlformats.org/presentationml/2006/ole">
            <mc:AlternateContent xmlns:mc="http://schemas.openxmlformats.org/markup-compatibility/2006">
              <mc:Choice xmlns:v="urn:schemas-microsoft-com:vml" Requires="v">
                <p:oleObj spid="_x0000_s113130" name="Bitmap Image" r:id="rId6" imgW="295238" imgH="247685" progId="Paint.Picture">
                  <p:embed/>
                </p:oleObj>
              </mc:Choice>
              <mc:Fallback>
                <p:oleObj name="Bitmap Image" r:id="rId6" imgW="295238" imgH="247685" progId="Paint.Picture">
                  <p:embed/>
                  <p:pic>
                    <p:nvPicPr>
                      <p:cNvPr id="2459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4533900"/>
                        <a:ext cx="29527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4062663927"/>
              </p:ext>
            </p:extLst>
          </p:nvPr>
        </p:nvGraphicFramePr>
        <p:xfrm>
          <a:off x="4899025" y="4419600"/>
          <a:ext cx="1055688" cy="365125"/>
        </p:xfrm>
        <a:graphic>
          <a:graphicData uri="http://schemas.openxmlformats.org/presentationml/2006/ole">
            <mc:AlternateContent xmlns:mc="http://schemas.openxmlformats.org/markup-compatibility/2006">
              <mc:Choice xmlns:v="urn:schemas-microsoft-com:vml" Requires="v">
                <p:oleObj spid="_x0000_s113131" name="Equation" r:id="rId8" imgW="723600" imgH="253800" progId="Equation.3">
                  <p:embed/>
                </p:oleObj>
              </mc:Choice>
              <mc:Fallback>
                <p:oleObj name="Equation" r:id="rId8" imgW="723600" imgH="253800" progId="Equation.3">
                  <p:embed/>
                  <p:pic>
                    <p:nvPicPr>
                      <p:cNvPr id="24594" name="Object 6"/>
                      <p:cNvPicPr>
                        <a:picLocks noChangeAspect="1" noChangeArrowheads="1"/>
                      </p:cNvPicPr>
                      <p:nvPr/>
                    </p:nvPicPr>
                    <p:blipFill>
                      <a:blip r:embed="rId9"/>
                      <a:srcRect/>
                      <a:stretch>
                        <a:fillRect/>
                      </a:stretch>
                    </p:blipFill>
                    <p:spPr bwMode="auto">
                      <a:xfrm>
                        <a:off x="4899025" y="4419600"/>
                        <a:ext cx="1055688" cy="365125"/>
                      </a:xfrm>
                      <a:prstGeom prst="rect">
                        <a:avLst/>
                      </a:prstGeom>
                      <a:noFill/>
                      <a:ln>
                        <a:noFill/>
                      </a:ln>
                      <a:effectLst/>
                    </p:spPr>
                  </p:pic>
                </p:oleObj>
              </mc:Fallback>
            </mc:AlternateContent>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1703642300"/>
              </p:ext>
            </p:extLst>
          </p:nvPr>
        </p:nvGraphicFramePr>
        <p:xfrm>
          <a:off x="4800600" y="4916487"/>
          <a:ext cx="1536700" cy="622300"/>
        </p:xfrm>
        <a:graphic>
          <a:graphicData uri="http://schemas.openxmlformats.org/presentationml/2006/ole">
            <mc:AlternateContent xmlns:mc="http://schemas.openxmlformats.org/markup-compatibility/2006">
              <mc:Choice xmlns:v="urn:schemas-microsoft-com:vml" Requires="v">
                <p:oleObj spid="_x0000_s113132" name="Equation" r:id="rId10" imgW="1536700" imgH="622300" progId="Equation.DSMT4">
                  <p:embed/>
                </p:oleObj>
              </mc:Choice>
              <mc:Fallback>
                <p:oleObj name="Equation" r:id="rId10" imgW="1536700" imgH="622300" progId="Equation.DSMT4">
                  <p:embed/>
                  <p:pic>
                    <p:nvPicPr>
                      <p:cNvPr id="24586"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4916487"/>
                        <a:ext cx="15367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1092601946"/>
              </p:ext>
            </p:extLst>
          </p:nvPr>
        </p:nvGraphicFramePr>
        <p:xfrm>
          <a:off x="4800600" y="5640387"/>
          <a:ext cx="2019300" cy="355600"/>
        </p:xfrm>
        <a:graphic>
          <a:graphicData uri="http://schemas.openxmlformats.org/presentationml/2006/ole">
            <mc:AlternateContent xmlns:mc="http://schemas.openxmlformats.org/markup-compatibility/2006">
              <mc:Choice xmlns:v="urn:schemas-microsoft-com:vml" Requires="v">
                <p:oleObj spid="_x0000_s113133" name="Equation" r:id="rId12" imgW="2019300" imgH="355600" progId="Equation.3">
                  <p:embed/>
                </p:oleObj>
              </mc:Choice>
              <mc:Fallback>
                <p:oleObj name="Equation" r:id="rId12" imgW="2019300" imgH="355600" progId="Equation.3">
                  <p:embed/>
                  <p:pic>
                    <p:nvPicPr>
                      <p:cNvPr id="24587"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0600" y="5640387"/>
                        <a:ext cx="20193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5646" y="6102297"/>
            <a:ext cx="1987754" cy="298503"/>
          </a:xfrm>
          <a:prstGeom prst="rect">
            <a:avLst/>
          </a:prstGeom>
          <a:ln>
            <a:solidFill>
              <a:srgbClr val="AD0B1E"/>
            </a:solidFill>
          </a:ln>
        </p:spPr>
      </p:pic>
    </p:spTree>
    <p:extLst>
      <p:ext uri="{BB962C8B-B14F-4D97-AF65-F5344CB8AC3E}">
        <p14:creationId xmlns:p14="http://schemas.microsoft.com/office/powerpoint/2010/main" val="4121646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16.3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4" name="Picture 23" descr="The FBD of the plate shows weight W acting downward at the center of mass G, 30 degrees from the tangential direction and 120 degrees from the normal direction. The link forces F_AE and F_BD act at 30 degrees up from the horizontal.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93" y="1219200"/>
            <a:ext cx="2988607" cy="1445893"/>
          </a:xfrm>
          <a:prstGeom prst="rect">
            <a:avLst/>
          </a:prstGeom>
        </p:spPr>
      </p:pic>
      <p:pic>
        <p:nvPicPr>
          <p:cNvPr id="25" name="Picture 24" descr="The KD shows ma at the center of mass in the tangential directi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87" y="2935668"/>
            <a:ext cx="3094774" cy="1461785"/>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4648200"/>
            <a:ext cx="1835656" cy="275663"/>
          </a:xfrm>
          <a:prstGeom prst="rect">
            <a:avLst/>
          </a:prstGeom>
        </p:spPr>
      </p:pic>
      <p:sp>
        <p:nvSpPr>
          <p:cNvPr id="3" name="Content Placeholder 2"/>
          <p:cNvSpPr>
            <a:spLocks noGrp="1"/>
          </p:cNvSpPr>
          <p:nvPr>
            <p:ph idx="1"/>
          </p:nvPr>
        </p:nvSpPr>
        <p:spPr>
          <a:xfrm>
            <a:off x="3505200" y="990600"/>
            <a:ext cx="5181600" cy="609600"/>
          </a:xfrm>
        </p:spPr>
        <p:txBody>
          <a:bodyPr/>
          <a:lstStyle/>
          <a:p>
            <a:pPr marL="292608" indent="-292608">
              <a:spcBef>
                <a:spcPts val="0"/>
              </a:spcBef>
              <a:spcAft>
                <a:spcPts val="0"/>
              </a:spcAft>
              <a:buFont typeface="Arial" panose="020B0604020202020204" pitchFamily="34" charset="0"/>
              <a:buChar char="•"/>
            </a:pPr>
            <a:r>
              <a:rPr lang="en-US" altLang="en-US" sz="1800" dirty="0"/>
              <a:t>Solve the component equations and the moment equation for the unknown acceleration and link forces.</a:t>
            </a:r>
          </a:p>
        </p:txBody>
      </p:sp>
      <p:graphicFrame>
        <p:nvGraphicFramePr>
          <p:cNvPr id="15" name="Object 11"/>
          <p:cNvGraphicFramePr>
            <a:graphicFrameLocks noChangeAspect="1"/>
          </p:cNvGraphicFramePr>
          <p:nvPr>
            <p:extLst>
              <p:ext uri="{D42A27DB-BD31-4B8C-83A1-F6EECF244321}">
                <p14:modId xmlns:p14="http://schemas.microsoft.com/office/powerpoint/2010/main" val="1087615473"/>
              </p:ext>
            </p:extLst>
          </p:nvPr>
        </p:nvGraphicFramePr>
        <p:xfrm>
          <a:off x="3657600" y="2017714"/>
          <a:ext cx="219075" cy="276225"/>
        </p:xfrm>
        <a:graphic>
          <a:graphicData uri="http://schemas.openxmlformats.org/presentationml/2006/ole">
            <mc:AlternateContent xmlns:mc="http://schemas.openxmlformats.org/markup-compatibility/2006">
              <mc:Choice xmlns:v="urn:schemas-microsoft-com:vml" Requires="v">
                <p:oleObj spid="_x0000_s146630" name="Bitmap Image" r:id="rId7" imgW="219222" imgH="276117" progId="Paint.Picture">
                  <p:embed/>
                </p:oleObj>
              </mc:Choice>
              <mc:Fallback>
                <p:oleObj name="Bitmap Image" r:id="rId7" imgW="219222" imgH="276117" progId="Paint.Picture">
                  <p:embed/>
                  <p:pic>
                    <p:nvPicPr>
                      <p:cNvPr id="2562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2017714"/>
                        <a:ext cx="21907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0"/>
          <p:cNvGraphicFramePr>
            <a:graphicFrameLocks noChangeAspect="1"/>
          </p:cNvGraphicFramePr>
          <p:nvPr>
            <p:extLst>
              <p:ext uri="{D42A27DB-BD31-4B8C-83A1-F6EECF244321}">
                <p14:modId xmlns:p14="http://schemas.microsoft.com/office/powerpoint/2010/main" val="1358316454"/>
              </p:ext>
            </p:extLst>
          </p:nvPr>
        </p:nvGraphicFramePr>
        <p:xfrm>
          <a:off x="3995737" y="1920876"/>
          <a:ext cx="1089025" cy="361950"/>
        </p:xfrm>
        <a:graphic>
          <a:graphicData uri="http://schemas.openxmlformats.org/presentationml/2006/ole">
            <mc:AlternateContent xmlns:mc="http://schemas.openxmlformats.org/markup-compatibility/2006">
              <mc:Choice xmlns:v="urn:schemas-microsoft-com:vml" Requires="v">
                <p:oleObj spid="_x0000_s146631" name="Equation" r:id="rId9" imgW="774360" imgH="253800" progId="Equation.3">
                  <p:embed/>
                </p:oleObj>
              </mc:Choice>
              <mc:Fallback>
                <p:oleObj name="Equation" r:id="rId9" imgW="774360" imgH="253800" progId="Equation.3">
                  <p:embed/>
                  <p:pic>
                    <p:nvPicPr>
                      <p:cNvPr id="25621" name="Object 10"/>
                      <p:cNvPicPr>
                        <a:picLocks noChangeAspect="1" noChangeArrowheads="1"/>
                      </p:cNvPicPr>
                      <p:nvPr/>
                    </p:nvPicPr>
                    <p:blipFill>
                      <a:blip r:embed="rId10"/>
                      <a:srcRect/>
                      <a:stretch>
                        <a:fillRect/>
                      </a:stretch>
                    </p:blipFill>
                    <p:spPr bwMode="auto">
                      <a:xfrm>
                        <a:off x="3995737" y="1920876"/>
                        <a:ext cx="1089025" cy="361950"/>
                      </a:xfrm>
                      <a:prstGeom prst="rect">
                        <a:avLst/>
                      </a:prstGeom>
                      <a:noFill/>
                      <a:ln>
                        <a:noFill/>
                      </a:ln>
                      <a:effectLst/>
                    </p:spPr>
                  </p:pic>
                </p:oleObj>
              </mc:Fallback>
            </mc:AlternateContent>
          </a:graphicData>
        </a:graphic>
      </p:graphicFrame>
      <p:graphicFrame>
        <p:nvGraphicFramePr>
          <p:cNvPr id="16" name="Object 8"/>
          <p:cNvGraphicFramePr>
            <a:graphicFrameLocks noChangeAspect="1"/>
          </p:cNvGraphicFramePr>
          <p:nvPr>
            <p:extLst>
              <p:ext uri="{D42A27DB-BD31-4B8C-83A1-F6EECF244321}">
                <p14:modId xmlns:p14="http://schemas.microsoft.com/office/powerpoint/2010/main" val="517917058"/>
              </p:ext>
            </p:extLst>
          </p:nvPr>
        </p:nvGraphicFramePr>
        <p:xfrm>
          <a:off x="3776663" y="2493963"/>
          <a:ext cx="4902200" cy="647700"/>
        </p:xfrm>
        <a:graphic>
          <a:graphicData uri="http://schemas.openxmlformats.org/presentationml/2006/ole">
            <mc:AlternateContent xmlns:mc="http://schemas.openxmlformats.org/markup-compatibility/2006">
              <mc:Choice xmlns:v="urn:schemas-microsoft-com:vml" Requires="v">
                <p:oleObj spid="_x0000_s146632" name="Equation" r:id="rId11" imgW="4902200" imgH="647700" progId="Equation.3">
                  <p:embed/>
                </p:oleObj>
              </mc:Choice>
              <mc:Fallback>
                <p:oleObj name="Equation" r:id="rId11" imgW="4902200" imgH="647700" progId="Equation.3">
                  <p:embed/>
                  <p:pic>
                    <p:nvPicPr>
                      <p:cNvPr id="25619"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6663" y="2493963"/>
                        <a:ext cx="49022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
          <p:cNvGraphicFramePr>
            <a:graphicFrameLocks noChangeAspect="1"/>
          </p:cNvGraphicFramePr>
          <p:nvPr>
            <p:extLst>
              <p:ext uri="{D42A27DB-BD31-4B8C-83A1-F6EECF244321}">
                <p14:modId xmlns:p14="http://schemas.microsoft.com/office/powerpoint/2010/main" val="2130368395"/>
              </p:ext>
            </p:extLst>
          </p:nvPr>
        </p:nvGraphicFramePr>
        <p:xfrm>
          <a:off x="3776663" y="3275013"/>
          <a:ext cx="2324100" cy="647700"/>
        </p:xfrm>
        <a:graphic>
          <a:graphicData uri="http://schemas.openxmlformats.org/presentationml/2006/ole">
            <mc:AlternateContent xmlns:mc="http://schemas.openxmlformats.org/markup-compatibility/2006">
              <mc:Choice xmlns:v="urn:schemas-microsoft-com:vml" Requires="v">
                <p:oleObj spid="_x0000_s146633" name="Equation" r:id="rId13" imgW="2324100" imgH="647700" progId="Equation.3">
                  <p:embed/>
                </p:oleObj>
              </mc:Choice>
              <mc:Fallback>
                <p:oleObj name="Equation" r:id="rId13" imgW="2324100" imgH="647700" progId="Equation.3">
                  <p:embed/>
                  <p:pic>
                    <p:nvPicPr>
                      <p:cNvPr id="2562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76663" y="3275013"/>
                        <a:ext cx="23241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7"/>
          <p:cNvGraphicFramePr>
            <a:graphicFrameLocks noChangeAspect="1"/>
          </p:cNvGraphicFramePr>
          <p:nvPr>
            <p:extLst>
              <p:ext uri="{D42A27DB-BD31-4B8C-83A1-F6EECF244321}">
                <p14:modId xmlns:p14="http://schemas.microsoft.com/office/powerpoint/2010/main" val="1866741536"/>
              </p:ext>
            </p:extLst>
          </p:nvPr>
        </p:nvGraphicFramePr>
        <p:xfrm>
          <a:off x="3810000" y="4184652"/>
          <a:ext cx="295275" cy="228600"/>
        </p:xfrm>
        <a:graphic>
          <a:graphicData uri="http://schemas.openxmlformats.org/presentationml/2006/ole">
            <mc:AlternateContent xmlns:mc="http://schemas.openxmlformats.org/markup-compatibility/2006">
              <mc:Choice xmlns:v="urn:schemas-microsoft-com:vml" Requires="v">
                <p:oleObj spid="_x0000_s146634" name="Bitmap Image" r:id="rId15" imgW="295238" imgH="228571" progId="Paint.Picture">
                  <p:embed/>
                </p:oleObj>
              </mc:Choice>
              <mc:Fallback>
                <p:oleObj name="Bitmap Image" r:id="rId15" imgW="295238" imgH="228571" progId="Paint.Picture">
                  <p:embed/>
                  <p:pic>
                    <p:nvPicPr>
                      <p:cNvPr id="25616"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0" y="4184652"/>
                        <a:ext cx="2952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2194604836"/>
              </p:ext>
            </p:extLst>
          </p:nvPr>
        </p:nvGraphicFramePr>
        <p:xfrm>
          <a:off x="4213225" y="4160839"/>
          <a:ext cx="1208088" cy="366713"/>
        </p:xfrm>
        <a:graphic>
          <a:graphicData uri="http://schemas.openxmlformats.org/presentationml/2006/ole">
            <mc:AlternateContent xmlns:mc="http://schemas.openxmlformats.org/markup-compatibility/2006">
              <mc:Choice xmlns:v="urn:schemas-microsoft-com:vml" Requires="v">
                <p:oleObj spid="_x0000_s146635" name="Equation" r:id="rId17" imgW="761760" imgH="253800" progId="Equation.3">
                  <p:embed/>
                </p:oleObj>
              </mc:Choice>
              <mc:Fallback>
                <p:oleObj name="Equation" r:id="rId17" imgW="761760" imgH="253800" progId="Equation.3">
                  <p:embed/>
                  <p:pic>
                    <p:nvPicPr>
                      <p:cNvPr id="25615" name="Object 6"/>
                      <p:cNvPicPr>
                        <a:picLocks noChangeAspect="1" noChangeArrowheads="1"/>
                      </p:cNvPicPr>
                      <p:nvPr/>
                    </p:nvPicPr>
                    <p:blipFill>
                      <a:blip r:embed="rId18"/>
                      <a:srcRect/>
                      <a:stretch>
                        <a:fillRect/>
                      </a:stretch>
                    </p:blipFill>
                    <p:spPr bwMode="auto">
                      <a:xfrm>
                        <a:off x="4213225" y="4160839"/>
                        <a:ext cx="1208088" cy="366713"/>
                      </a:xfrm>
                      <a:prstGeom prst="rect">
                        <a:avLst/>
                      </a:prstGeom>
                      <a:noFill/>
                      <a:ln>
                        <a:noFill/>
                      </a:ln>
                      <a:effec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658924024"/>
              </p:ext>
            </p:extLst>
          </p:nvPr>
        </p:nvGraphicFramePr>
        <p:xfrm>
          <a:off x="3827463" y="4540252"/>
          <a:ext cx="3048000" cy="1054100"/>
        </p:xfrm>
        <a:graphic>
          <a:graphicData uri="http://schemas.openxmlformats.org/presentationml/2006/ole">
            <mc:AlternateContent xmlns:mc="http://schemas.openxmlformats.org/markup-compatibility/2006">
              <mc:Choice xmlns:v="urn:schemas-microsoft-com:vml" Requires="v">
                <p:oleObj spid="_x0000_s146636" name="Equation" r:id="rId19" imgW="3048000" imgH="1054100" progId="Equation.3">
                  <p:embed/>
                </p:oleObj>
              </mc:Choice>
              <mc:Fallback>
                <p:oleObj name="Equation" r:id="rId19" imgW="3048000" imgH="1054100" progId="Equation.3">
                  <p:embed/>
                  <p:pic>
                    <p:nvPicPr>
                      <p:cNvPr id="25613" name="Object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27463" y="4540252"/>
                        <a:ext cx="30480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1630900632"/>
              </p:ext>
            </p:extLst>
          </p:nvPr>
        </p:nvGraphicFramePr>
        <p:xfrm>
          <a:off x="7016750" y="5265739"/>
          <a:ext cx="1612900" cy="292100"/>
        </p:xfrm>
        <a:graphic>
          <a:graphicData uri="http://schemas.openxmlformats.org/presentationml/2006/ole">
            <mc:AlternateContent xmlns:mc="http://schemas.openxmlformats.org/markup-compatibility/2006">
              <mc:Choice xmlns:v="urn:schemas-microsoft-com:vml" Requires="v">
                <p:oleObj spid="_x0000_s146637" name="Equation" r:id="rId21" imgW="1612900" imgH="292100" progId="Equation.3">
                  <p:embed/>
                </p:oleObj>
              </mc:Choice>
              <mc:Fallback>
                <p:oleObj name="Equation" r:id="rId21" imgW="1612900" imgH="292100" progId="Equation.3">
                  <p:embed/>
                  <p:pic>
                    <p:nvPicPr>
                      <p:cNvPr id="25614" name="Object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16750" y="5265739"/>
                        <a:ext cx="1612900" cy="292100"/>
                      </a:xfrm>
                      <a:prstGeom prst="rect">
                        <a:avLst/>
                      </a:prstGeom>
                      <a:noFill/>
                      <a:ln w="9525">
                        <a:solidFill>
                          <a:srgbClr val="AD0B1E"/>
                        </a:solidFill>
                        <a:miter lim="800000"/>
                        <a:headEnd/>
                        <a:tailEnd/>
                      </a:ln>
                      <a:effectLst/>
                    </p:spPr>
                  </p:pic>
                </p:oleObj>
              </mc:Fallback>
            </mc:AlternateContent>
          </a:graphicData>
        </a:graphic>
      </p:graphicFrame>
      <p:graphicFrame>
        <p:nvGraphicFramePr>
          <p:cNvPr id="22" name="Object 2"/>
          <p:cNvGraphicFramePr>
            <a:graphicFrameLocks noChangeAspect="1"/>
          </p:cNvGraphicFramePr>
          <p:nvPr>
            <p:extLst>
              <p:ext uri="{D42A27DB-BD31-4B8C-83A1-F6EECF244321}">
                <p14:modId xmlns:p14="http://schemas.microsoft.com/office/powerpoint/2010/main" val="152391111"/>
              </p:ext>
            </p:extLst>
          </p:nvPr>
        </p:nvGraphicFramePr>
        <p:xfrm>
          <a:off x="3886200" y="5861050"/>
          <a:ext cx="2184400" cy="292100"/>
        </p:xfrm>
        <a:graphic>
          <a:graphicData uri="http://schemas.openxmlformats.org/presentationml/2006/ole">
            <mc:AlternateContent xmlns:mc="http://schemas.openxmlformats.org/markup-compatibility/2006">
              <mc:Choice xmlns:v="urn:schemas-microsoft-com:vml" Requires="v">
                <p:oleObj spid="_x0000_s146638" name="Equation" r:id="rId23" imgW="2184400" imgH="292100" progId="Equation.DSMT4">
                  <p:embed/>
                </p:oleObj>
              </mc:Choice>
              <mc:Fallback>
                <p:oleObj name="Equation" r:id="rId23" imgW="2184400" imgH="292100" progId="Equation.DSMT4">
                  <p:embed/>
                  <p:pic>
                    <p:nvPicPr>
                      <p:cNvPr id="25610"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86200" y="5861050"/>
                        <a:ext cx="2184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
          <p:cNvGraphicFramePr>
            <a:graphicFrameLocks noChangeAspect="1"/>
          </p:cNvGraphicFramePr>
          <p:nvPr>
            <p:extLst>
              <p:ext uri="{D42A27DB-BD31-4B8C-83A1-F6EECF244321}">
                <p14:modId xmlns:p14="http://schemas.microsoft.com/office/powerpoint/2010/main" val="2778988797"/>
              </p:ext>
            </p:extLst>
          </p:nvPr>
        </p:nvGraphicFramePr>
        <p:xfrm>
          <a:off x="7050087" y="5835650"/>
          <a:ext cx="1638300" cy="292100"/>
        </p:xfrm>
        <a:graphic>
          <a:graphicData uri="http://schemas.openxmlformats.org/presentationml/2006/ole">
            <mc:AlternateContent xmlns:mc="http://schemas.openxmlformats.org/markup-compatibility/2006">
              <mc:Choice xmlns:v="urn:schemas-microsoft-com:vml" Requires="v">
                <p:oleObj spid="_x0000_s146639" name="Equation" r:id="rId25" imgW="1637589" imgH="291973" progId="Equation.3">
                  <p:embed/>
                </p:oleObj>
              </mc:Choice>
              <mc:Fallback>
                <p:oleObj name="Equation" r:id="rId25" imgW="1637589" imgH="291973" progId="Equation.3">
                  <p:embed/>
                  <p:pic>
                    <p:nvPicPr>
                      <p:cNvPr id="25611" name="Object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050087" y="5835650"/>
                        <a:ext cx="1638300" cy="292100"/>
                      </a:xfrm>
                      <a:prstGeom prst="rect">
                        <a:avLst/>
                      </a:prstGeom>
                      <a:noFill/>
                      <a:ln w="9525">
                        <a:solidFill>
                          <a:srgbClr val="AD0B1E"/>
                        </a:solidFill>
                        <a:miter lim="800000"/>
                        <a:headEnd/>
                        <a:tailEnd/>
                      </a:ln>
                      <a:effectLst/>
                    </p:spPr>
                  </p:pic>
                </p:oleObj>
              </mc:Fallback>
            </mc:AlternateContent>
          </a:graphicData>
        </a:graphic>
      </p:graphicFrame>
    </p:spTree>
    <p:extLst>
      <p:ext uri="{BB962C8B-B14F-4D97-AF65-F5344CB8AC3E}">
        <p14:creationId xmlns:p14="http://schemas.microsoft.com/office/powerpoint/2010/main" val="197521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16.3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53927"/>
            <a:ext cx="2963766" cy="1886034"/>
          </a:xfrm>
          <a:prstGeom prst="rect">
            <a:avLst/>
          </a:prstGeom>
        </p:spPr>
      </p:pic>
      <p:sp>
        <p:nvSpPr>
          <p:cNvPr id="3" name="Content Placeholder 2"/>
          <p:cNvSpPr>
            <a:spLocks noGrp="1"/>
          </p:cNvSpPr>
          <p:nvPr>
            <p:ph idx="1"/>
          </p:nvPr>
        </p:nvSpPr>
        <p:spPr>
          <a:xfrm>
            <a:off x="3505200" y="990600"/>
            <a:ext cx="5334000" cy="3012688"/>
          </a:xfrm>
        </p:spPr>
        <p:txBody>
          <a:bodyPr/>
          <a:lstStyle/>
          <a:p>
            <a:pPr>
              <a:spcBef>
                <a:spcPct val="50000"/>
              </a:spcBef>
              <a:spcAft>
                <a:spcPts val="0"/>
              </a:spcAft>
            </a:pPr>
            <a:r>
              <a:rPr lang="en-US" altLang="en-US" sz="2000" b="1" dirty="0">
                <a:solidFill>
                  <a:srgbClr val="AD0B1E"/>
                </a:solidFill>
              </a:rPr>
              <a:t>Reflect and Think:</a:t>
            </a:r>
          </a:p>
          <a:p>
            <a:pPr marL="292608" indent="-292608">
              <a:spcBef>
                <a:spcPct val="50000"/>
              </a:spcBef>
              <a:spcAft>
                <a:spcPts val="0"/>
              </a:spcAft>
              <a:buFont typeface="Arial" panose="020B0604020202020204" pitchFamily="34" charset="0"/>
              <a:buChar char="•"/>
            </a:pPr>
            <a:r>
              <a:rPr lang="en-US" altLang="en-US" sz="2000" dirty="0"/>
              <a:t>If AE and DF had been cables rather than links, the answers you just determined indicate that DF would have gone slack (that is you can’t push on a rope), since the analysis showed that it would be in compression. Therefore, the plate would not be undergoing curvilinear translation, but it would have been undergoing general plane motion. </a:t>
            </a:r>
          </a:p>
        </p:txBody>
      </p:sp>
      <p:sp>
        <p:nvSpPr>
          <p:cNvPr id="10" name="Content Placeholder 9"/>
          <p:cNvSpPr>
            <a:spLocks noGrp="1"/>
          </p:cNvSpPr>
          <p:nvPr>
            <p:ph idx="17"/>
          </p:nvPr>
        </p:nvSpPr>
        <p:spPr>
          <a:xfrm>
            <a:off x="3505200" y="4079488"/>
            <a:ext cx="5181600" cy="2016512"/>
          </a:xfrm>
        </p:spPr>
        <p:txBody>
          <a:bodyPr/>
          <a:lstStyle/>
          <a:p>
            <a:pPr marL="292608" indent="-292608">
              <a:spcAft>
                <a:spcPts val="0"/>
              </a:spcAft>
              <a:buFont typeface="Arial" panose="020B0604020202020204" pitchFamily="34" charset="0"/>
              <a:buChar char="•"/>
            </a:pPr>
            <a:r>
              <a:rPr lang="en-US" altLang="en-US" sz="2000" dirty="0"/>
              <a:t>It is important to note that that there is always more than one way to solve problems like this, since you can choose to take moments about any point you wish. In this case, you took them about G, but you could have also chosen to take them about A or D.</a:t>
            </a:r>
          </a:p>
        </p:txBody>
      </p:sp>
    </p:spTree>
    <p:extLst>
      <p:ext uri="{BB962C8B-B14F-4D97-AF65-F5344CB8AC3E}">
        <p14:creationId xmlns:p14="http://schemas.microsoft.com/office/powerpoint/2010/main" val="29993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16.4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95363" y="1018609"/>
            <a:ext cx="2506662" cy="333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4"/>
          <p:cNvSpPr txBox="1">
            <a:spLocks noChangeArrowheads="1"/>
          </p:cNvSpPr>
          <p:nvPr/>
        </p:nvSpPr>
        <p:spPr bwMode="auto">
          <a:xfrm>
            <a:off x="312738" y="4387850"/>
            <a:ext cx="46228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 pulley of mass 6 kg and having a radius of gyration of 200 mm is connected to two blocks as shown.</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Assuming no axle friction, determine the angular acceleration of the pulley and the acceleration of each block.</a:t>
            </a:r>
          </a:p>
        </p:txBody>
      </p:sp>
      <p:sp>
        <p:nvSpPr>
          <p:cNvPr id="17" name="Text Box 5"/>
          <p:cNvSpPr txBox="1">
            <a:spLocks noChangeArrowheads="1"/>
          </p:cNvSpPr>
          <p:nvPr/>
        </p:nvSpPr>
        <p:spPr bwMode="auto">
          <a:xfrm>
            <a:off x="4700588" y="1068388"/>
            <a:ext cx="44418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direction of rotation by evaluating the net moment on the pulley due to the two blocks.</a:t>
            </a:r>
          </a:p>
        </p:txBody>
      </p:sp>
      <p:sp>
        <p:nvSpPr>
          <p:cNvPr id="18" name="Text Box 6"/>
          <p:cNvSpPr txBox="1">
            <a:spLocks noChangeArrowheads="1"/>
          </p:cNvSpPr>
          <p:nvPr/>
        </p:nvSpPr>
        <p:spPr bwMode="auto">
          <a:xfrm>
            <a:off x="4700588" y="2643188"/>
            <a:ext cx="4441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Relate the acceleration of the blocks to the angular acceleration of the pulley.</a:t>
            </a:r>
          </a:p>
        </p:txBody>
      </p:sp>
      <p:sp>
        <p:nvSpPr>
          <p:cNvPr id="19" name="Text Box 7"/>
          <p:cNvSpPr txBox="1">
            <a:spLocks noChangeArrowheads="1"/>
          </p:cNvSpPr>
          <p:nvPr/>
        </p:nvSpPr>
        <p:spPr bwMode="auto">
          <a:xfrm>
            <a:off x="4700588" y="3457575"/>
            <a:ext cx="44418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Draw the free-body-diagram equation expressing the equivalence of the external and effective forces on the complete pulley plus blocks system.</a:t>
            </a:r>
          </a:p>
        </p:txBody>
      </p:sp>
      <p:sp>
        <p:nvSpPr>
          <p:cNvPr id="20" name="Text Box 8"/>
          <p:cNvSpPr txBox="1">
            <a:spLocks noChangeArrowheads="1"/>
          </p:cNvSpPr>
          <p:nvPr/>
        </p:nvSpPr>
        <p:spPr bwMode="auto">
          <a:xfrm>
            <a:off x="4702175" y="4881563"/>
            <a:ext cx="44418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the corresponding moment equation for the pulley angular acceleration.</a:t>
            </a:r>
          </a:p>
        </p:txBody>
      </p:sp>
    </p:spTree>
    <p:extLst>
      <p:ext uri="{BB962C8B-B14F-4D97-AF65-F5344CB8AC3E}">
        <p14:creationId xmlns:p14="http://schemas.microsoft.com/office/powerpoint/2010/main" val="1232721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16.4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0"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3810000"/>
            <a:ext cx="163988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0"/>
          <p:cNvSpPr txBox="1">
            <a:spLocks noChangeArrowheads="1"/>
          </p:cNvSpPr>
          <p:nvPr/>
        </p:nvSpPr>
        <p:spPr bwMode="auto">
          <a:xfrm>
            <a:off x="3065463" y="4752975"/>
            <a:ext cx="5688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Relate the acceleration of the blocks to the angular acceleration of the pulley.</a:t>
            </a:r>
          </a:p>
        </p:txBody>
      </p:sp>
      <p:sp>
        <p:nvSpPr>
          <p:cNvPr id="23" name="Text Box 20"/>
          <p:cNvSpPr txBox="1">
            <a:spLocks noChangeArrowheads="1"/>
          </p:cNvSpPr>
          <p:nvPr/>
        </p:nvSpPr>
        <p:spPr bwMode="auto">
          <a:xfrm>
            <a:off x="3295865" y="3388872"/>
            <a:ext cx="7254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note:</a:t>
            </a:r>
          </a:p>
        </p:txBody>
      </p:sp>
      <p:sp>
        <p:nvSpPr>
          <p:cNvPr id="24" name="Text Box 5"/>
          <p:cNvSpPr txBox="1">
            <a:spLocks noChangeArrowheads="1"/>
          </p:cNvSpPr>
          <p:nvPr/>
        </p:nvSpPr>
        <p:spPr bwMode="auto">
          <a:xfrm>
            <a:off x="3076575" y="938213"/>
            <a:ext cx="56769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20000"/>
              </a:spcBef>
            </a:pPr>
            <a:r>
              <a:rPr lang="en-US" altLang="en-US" sz="1800"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the direction of rotation by evaluating the net moment on the pulley due to the two blocks.</a:t>
            </a:r>
          </a:p>
        </p:txBody>
      </p:sp>
      <p:graphicFrame>
        <p:nvGraphicFramePr>
          <p:cNvPr id="25" name="Object 2"/>
          <p:cNvGraphicFramePr>
            <a:graphicFrameLocks noChangeAspect="1"/>
          </p:cNvGraphicFramePr>
          <p:nvPr>
            <p:extLst>
              <p:ext uri="{D42A27DB-BD31-4B8C-83A1-F6EECF244321}">
                <p14:modId xmlns:p14="http://schemas.microsoft.com/office/powerpoint/2010/main" val="948982895"/>
              </p:ext>
            </p:extLst>
          </p:nvPr>
        </p:nvGraphicFramePr>
        <p:xfrm>
          <a:off x="3314700" y="2138363"/>
          <a:ext cx="219075" cy="276225"/>
        </p:xfrm>
        <a:graphic>
          <a:graphicData uri="http://schemas.openxmlformats.org/presentationml/2006/ole">
            <mc:AlternateContent xmlns:mc="http://schemas.openxmlformats.org/markup-compatibility/2006">
              <mc:Choice xmlns:v="urn:schemas-microsoft-com:vml" Requires="v">
                <p:oleObj spid="_x0000_s115092" name="Bitmap Image" r:id="rId4" imgW="219222" imgH="276117" progId="PBrush">
                  <p:embed/>
                </p:oleObj>
              </mc:Choice>
              <mc:Fallback>
                <p:oleObj name="Bitmap Image" r:id="rId4" imgW="219222" imgH="276117"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700" y="2138363"/>
                        <a:ext cx="21907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Text Box 9"/>
          <p:cNvSpPr txBox="1">
            <a:spLocks noChangeArrowheads="1"/>
          </p:cNvSpPr>
          <p:nvPr/>
        </p:nvSpPr>
        <p:spPr bwMode="auto">
          <a:xfrm>
            <a:off x="2998788" y="2941638"/>
            <a:ext cx="56530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rotation is counterclockwise.</a:t>
            </a:r>
          </a:p>
        </p:txBody>
      </p:sp>
      <p:pic>
        <p:nvPicPr>
          <p:cNvPr id="27" name="Picture 21"/>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46125" y="1163638"/>
            <a:ext cx="195897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descr="Picture1.png"/>
          <p:cNvPicPr>
            <a:picLocks noChangeAspect="1"/>
          </p:cNvPicPr>
          <p:nvPr/>
        </p:nvPicPr>
        <p:blipFill>
          <a:blip r:embed="rId7"/>
          <a:stretch>
            <a:fillRect/>
          </a:stretch>
        </p:blipFill>
        <p:spPr>
          <a:xfrm>
            <a:off x="3830452" y="2052013"/>
            <a:ext cx="5272604" cy="652218"/>
          </a:xfrm>
          <a:prstGeom prst="rect">
            <a:avLst/>
          </a:prstGeom>
        </p:spPr>
      </p:pic>
      <p:pic>
        <p:nvPicPr>
          <p:cNvPr id="29" name="Picture 28" descr="Picture1.png"/>
          <p:cNvPicPr>
            <a:picLocks noChangeAspect="1"/>
          </p:cNvPicPr>
          <p:nvPr/>
        </p:nvPicPr>
        <p:blipFill>
          <a:blip r:embed="rId8"/>
          <a:stretch>
            <a:fillRect/>
          </a:stretch>
        </p:blipFill>
        <p:spPr>
          <a:xfrm>
            <a:off x="3909679" y="3818401"/>
            <a:ext cx="2334575" cy="749746"/>
          </a:xfrm>
          <a:prstGeom prst="rect">
            <a:avLst/>
          </a:prstGeom>
        </p:spPr>
      </p:pic>
      <p:pic>
        <p:nvPicPr>
          <p:cNvPr id="30" name="Picture 29" descr="Picture1.png"/>
          <p:cNvPicPr>
            <a:picLocks noChangeAspect="1"/>
          </p:cNvPicPr>
          <p:nvPr/>
        </p:nvPicPr>
        <p:blipFill>
          <a:blip r:embed="rId9"/>
          <a:stretch>
            <a:fillRect/>
          </a:stretch>
        </p:blipFill>
        <p:spPr>
          <a:xfrm>
            <a:off x="4105943" y="5565448"/>
            <a:ext cx="1450728" cy="694887"/>
          </a:xfrm>
          <a:prstGeom prst="rect">
            <a:avLst/>
          </a:prstGeom>
        </p:spPr>
      </p:pic>
      <p:pic>
        <p:nvPicPr>
          <p:cNvPr id="31" name="Picture 30" descr="Picture1.png"/>
          <p:cNvPicPr>
            <a:picLocks noChangeAspect="1"/>
          </p:cNvPicPr>
          <p:nvPr/>
        </p:nvPicPr>
        <p:blipFill>
          <a:blip r:embed="rId10"/>
          <a:stretch>
            <a:fillRect/>
          </a:stretch>
        </p:blipFill>
        <p:spPr>
          <a:xfrm>
            <a:off x="5798265" y="5616993"/>
            <a:ext cx="1450728" cy="700982"/>
          </a:xfrm>
          <a:prstGeom prst="rect">
            <a:avLst/>
          </a:prstGeom>
        </p:spPr>
      </p:pic>
    </p:spTree>
    <p:extLst>
      <p:ext uri="{BB962C8B-B14F-4D97-AF65-F5344CB8AC3E}">
        <p14:creationId xmlns:p14="http://schemas.microsoft.com/office/powerpoint/2010/main" val="2757815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16.4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5288" y="1298575"/>
            <a:ext cx="29464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10"/>
          <p:cNvSpPr txBox="1">
            <a:spLocks noChangeArrowheads="1"/>
          </p:cNvSpPr>
          <p:nvPr/>
        </p:nvSpPr>
        <p:spPr bwMode="auto">
          <a:xfrm>
            <a:off x="3441701" y="938213"/>
            <a:ext cx="57007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Draw the free-body-diagram equation expressing the equivalence of the external and effective forces on the complete pulley and blocks system.</a:t>
            </a:r>
          </a:p>
        </p:txBody>
      </p:sp>
      <p:grpSp>
        <p:nvGrpSpPr>
          <p:cNvPr id="28" name="Group 6"/>
          <p:cNvGrpSpPr>
            <a:grpSpLocks/>
          </p:cNvGrpSpPr>
          <p:nvPr/>
        </p:nvGrpSpPr>
        <p:grpSpPr bwMode="auto">
          <a:xfrm>
            <a:off x="3729039" y="2579690"/>
            <a:ext cx="2038350" cy="342901"/>
            <a:chOff x="2399" y="2745"/>
            <a:chExt cx="1284" cy="216"/>
          </a:xfrm>
        </p:grpSpPr>
        <p:graphicFrame>
          <p:nvGraphicFramePr>
            <p:cNvPr id="29" name="Object 11"/>
            <p:cNvGraphicFramePr>
              <a:graphicFrameLocks noChangeAspect="1"/>
            </p:cNvGraphicFramePr>
            <p:nvPr/>
          </p:nvGraphicFramePr>
          <p:xfrm>
            <a:off x="2399" y="2766"/>
            <a:ext cx="138" cy="174"/>
          </p:xfrm>
          <a:graphic>
            <a:graphicData uri="http://schemas.openxmlformats.org/presentationml/2006/ole">
              <mc:AlternateContent xmlns:mc="http://schemas.openxmlformats.org/markup-compatibility/2006">
                <mc:Choice xmlns:v="urn:schemas-microsoft-com:vml" Requires="v">
                  <p:oleObj spid="_x0000_s116690" name="Bitmap Image" r:id="rId4" imgW="219222" imgH="276117" progId="PBrush">
                    <p:embed/>
                  </p:oleObj>
                </mc:Choice>
                <mc:Fallback>
                  <p:oleObj name="Bitmap Image" r:id="rId4" imgW="219222" imgH="276117"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9" y="2766"/>
                          <a:ext cx="13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12"/>
            <p:cNvGraphicFramePr>
              <a:graphicFrameLocks noChangeAspect="1"/>
            </p:cNvGraphicFramePr>
            <p:nvPr/>
          </p:nvGraphicFramePr>
          <p:xfrm>
            <a:off x="2539" y="2745"/>
            <a:ext cx="1144" cy="216"/>
          </p:xfrm>
          <a:graphic>
            <a:graphicData uri="http://schemas.openxmlformats.org/presentationml/2006/ole">
              <mc:AlternateContent xmlns:mc="http://schemas.openxmlformats.org/markup-compatibility/2006">
                <mc:Choice xmlns:v="urn:schemas-microsoft-com:vml" Requires="v">
                  <p:oleObj spid="_x0000_s116691" name="Equation" r:id="rId6" imgW="1816100" imgH="342900" progId="Equation.3">
                    <p:embed/>
                  </p:oleObj>
                </mc:Choice>
                <mc:Fallback>
                  <p:oleObj name="Equation" r:id="rId6" imgW="1816100" imgH="342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9" y="2745"/>
                          <a:ext cx="1144"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1" name="Text Box 11"/>
          <p:cNvSpPr txBox="1">
            <a:spLocks noChangeArrowheads="1"/>
          </p:cNvSpPr>
          <p:nvPr/>
        </p:nvSpPr>
        <p:spPr bwMode="auto">
          <a:xfrm>
            <a:off x="3465513" y="1866900"/>
            <a:ext cx="5676900" cy="6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the corresponding moment equation for the pulley angular acceleration.</a:t>
            </a:r>
          </a:p>
        </p:txBody>
      </p:sp>
      <p:grpSp>
        <p:nvGrpSpPr>
          <p:cNvPr id="32" name="Group 21"/>
          <p:cNvGrpSpPr>
            <a:grpSpLocks/>
          </p:cNvGrpSpPr>
          <p:nvPr/>
        </p:nvGrpSpPr>
        <p:grpSpPr bwMode="auto">
          <a:xfrm>
            <a:off x="7100888" y="4181482"/>
            <a:ext cx="1770063" cy="415926"/>
            <a:chOff x="4465" y="2491"/>
            <a:chExt cx="1115" cy="262"/>
          </a:xfrm>
        </p:grpSpPr>
        <p:graphicFrame>
          <p:nvGraphicFramePr>
            <p:cNvPr id="33" name="Object 8"/>
            <p:cNvGraphicFramePr>
              <a:graphicFrameLocks noChangeAspect="1"/>
            </p:cNvGraphicFramePr>
            <p:nvPr>
              <p:extLst>
                <p:ext uri="{D42A27DB-BD31-4B8C-83A1-F6EECF244321}">
                  <p14:modId xmlns:p14="http://schemas.microsoft.com/office/powerpoint/2010/main" val="1998470171"/>
                </p:ext>
              </p:extLst>
            </p:nvPr>
          </p:nvGraphicFramePr>
          <p:xfrm>
            <a:off x="4536" y="2493"/>
            <a:ext cx="896" cy="216"/>
          </p:xfrm>
          <a:graphic>
            <a:graphicData uri="http://schemas.openxmlformats.org/presentationml/2006/ole">
              <mc:AlternateContent xmlns:mc="http://schemas.openxmlformats.org/markup-compatibility/2006">
                <mc:Choice xmlns:v="urn:schemas-microsoft-com:vml" Requires="v">
                  <p:oleObj spid="_x0000_s116692" name="Equation" r:id="rId8" imgW="1422360" imgH="342720" progId="Equation.DSMT4">
                    <p:embed/>
                  </p:oleObj>
                </mc:Choice>
                <mc:Fallback>
                  <p:oleObj name="Equation" r:id="rId8" imgW="1422360" imgH="3427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6" y="2493"/>
                          <a:ext cx="89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34" name="Object 9"/>
            <p:cNvGraphicFramePr>
              <a:graphicFrameLocks noChangeAspect="1"/>
            </p:cNvGraphicFramePr>
            <p:nvPr>
              <p:extLst>
                <p:ext uri="{D42A27DB-BD31-4B8C-83A1-F6EECF244321}">
                  <p14:modId xmlns:p14="http://schemas.microsoft.com/office/powerpoint/2010/main" val="1418676269"/>
                </p:ext>
              </p:extLst>
            </p:nvPr>
          </p:nvGraphicFramePr>
          <p:xfrm>
            <a:off x="5484" y="2542"/>
            <a:ext cx="72" cy="162"/>
          </p:xfrm>
          <a:graphic>
            <a:graphicData uri="http://schemas.openxmlformats.org/presentationml/2006/ole">
              <mc:AlternateContent xmlns:mc="http://schemas.openxmlformats.org/markup-compatibility/2006">
                <mc:Choice xmlns:v="urn:schemas-microsoft-com:vml" Requires="v">
                  <p:oleObj spid="_x0000_s116693" name="Bitmap Image" r:id="rId10" imgW="114467" imgH="257007" progId="PBrush">
                    <p:embed/>
                  </p:oleObj>
                </mc:Choice>
                <mc:Fallback>
                  <p:oleObj name="Bitmap Image" r:id="rId10" imgW="114467" imgH="257007"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4" y="2542"/>
                          <a:ext cx="72"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Rectangle 18"/>
            <p:cNvSpPr>
              <a:spLocks noChangeArrowheads="1"/>
            </p:cNvSpPr>
            <p:nvPr/>
          </p:nvSpPr>
          <p:spPr bwMode="auto">
            <a:xfrm>
              <a:off x="4465" y="2491"/>
              <a:ext cx="1115" cy="2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grpSp>
        <p:nvGrpSpPr>
          <p:cNvPr id="36" name="Group 31"/>
          <p:cNvGrpSpPr>
            <a:grpSpLocks/>
          </p:cNvGrpSpPr>
          <p:nvPr/>
        </p:nvGrpSpPr>
        <p:grpSpPr bwMode="auto">
          <a:xfrm>
            <a:off x="7053263" y="6001135"/>
            <a:ext cx="1685925" cy="403225"/>
            <a:chOff x="4458" y="3733"/>
            <a:chExt cx="1062" cy="254"/>
          </a:xfrm>
        </p:grpSpPr>
        <p:graphicFrame>
          <p:nvGraphicFramePr>
            <p:cNvPr id="37" name="Object 6"/>
            <p:cNvGraphicFramePr>
              <a:graphicFrameLocks noChangeAspect="1"/>
            </p:cNvGraphicFramePr>
            <p:nvPr>
              <p:extLst>
                <p:ext uri="{D42A27DB-BD31-4B8C-83A1-F6EECF244321}">
                  <p14:modId xmlns:p14="http://schemas.microsoft.com/office/powerpoint/2010/main" val="2022247692"/>
                </p:ext>
              </p:extLst>
            </p:nvPr>
          </p:nvGraphicFramePr>
          <p:xfrm>
            <a:off x="4468" y="3736"/>
            <a:ext cx="968" cy="216"/>
          </p:xfrm>
          <a:graphic>
            <a:graphicData uri="http://schemas.openxmlformats.org/presentationml/2006/ole">
              <mc:AlternateContent xmlns:mc="http://schemas.openxmlformats.org/markup-compatibility/2006">
                <mc:Choice xmlns:v="urn:schemas-microsoft-com:vml" Requires="v">
                  <p:oleObj spid="_x0000_s116694" name="Equation" r:id="rId12" imgW="1536480" imgH="342720" progId="Equation.DSMT4">
                    <p:embed/>
                  </p:oleObj>
                </mc:Choice>
                <mc:Fallback>
                  <p:oleObj name="Equation" r:id="rId12" imgW="1536480" imgH="3427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8" y="3736"/>
                          <a:ext cx="968"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7"/>
            <p:cNvGraphicFramePr>
              <a:graphicFrameLocks noChangeAspect="1"/>
            </p:cNvGraphicFramePr>
            <p:nvPr/>
          </p:nvGraphicFramePr>
          <p:xfrm>
            <a:off x="5449" y="3763"/>
            <a:ext cx="54" cy="162"/>
          </p:xfrm>
          <a:graphic>
            <a:graphicData uri="http://schemas.openxmlformats.org/presentationml/2006/ole">
              <mc:AlternateContent xmlns:mc="http://schemas.openxmlformats.org/markup-compatibility/2006">
                <mc:Choice xmlns:v="urn:schemas-microsoft-com:vml" Requires="v">
                  <p:oleObj spid="_x0000_s116695" name="Bitmap Image" r:id="rId14" imgW="85669" imgH="257007" progId="PBrush">
                    <p:embed/>
                  </p:oleObj>
                </mc:Choice>
                <mc:Fallback>
                  <p:oleObj name="Bitmap Image" r:id="rId14" imgW="85669" imgH="257007" progId="PBrush">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49" y="3763"/>
                          <a:ext cx="54"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Rectangle 28"/>
            <p:cNvSpPr>
              <a:spLocks noChangeArrowheads="1"/>
            </p:cNvSpPr>
            <p:nvPr/>
          </p:nvSpPr>
          <p:spPr bwMode="auto">
            <a:xfrm>
              <a:off x="4458" y="3733"/>
              <a:ext cx="1062" cy="2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grpSp>
        <p:nvGrpSpPr>
          <p:cNvPr id="40" name="Group 27"/>
          <p:cNvGrpSpPr>
            <a:grpSpLocks/>
          </p:cNvGrpSpPr>
          <p:nvPr/>
        </p:nvGrpSpPr>
        <p:grpSpPr bwMode="auto">
          <a:xfrm>
            <a:off x="7064376" y="5186748"/>
            <a:ext cx="1641475" cy="342900"/>
            <a:chOff x="4472" y="3047"/>
            <a:chExt cx="1034" cy="216"/>
          </a:xfrm>
        </p:grpSpPr>
        <p:graphicFrame>
          <p:nvGraphicFramePr>
            <p:cNvPr id="41" name="Object 3"/>
            <p:cNvGraphicFramePr>
              <a:graphicFrameLocks noChangeAspect="1"/>
            </p:cNvGraphicFramePr>
            <p:nvPr>
              <p:extLst>
                <p:ext uri="{D42A27DB-BD31-4B8C-83A1-F6EECF244321}">
                  <p14:modId xmlns:p14="http://schemas.microsoft.com/office/powerpoint/2010/main" val="1344888411"/>
                </p:ext>
              </p:extLst>
            </p:nvPr>
          </p:nvGraphicFramePr>
          <p:xfrm>
            <a:off x="4472" y="3047"/>
            <a:ext cx="960" cy="216"/>
          </p:xfrm>
          <a:graphic>
            <a:graphicData uri="http://schemas.openxmlformats.org/presentationml/2006/ole">
              <mc:AlternateContent xmlns:mc="http://schemas.openxmlformats.org/markup-compatibility/2006">
                <mc:Choice xmlns:v="urn:schemas-microsoft-com:vml" Requires="v">
                  <p:oleObj spid="_x0000_s116696" name="Equation" r:id="rId16" imgW="1523880" imgH="342720" progId="Equation.DSMT4">
                    <p:embed/>
                  </p:oleObj>
                </mc:Choice>
                <mc:Fallback>
                  <p:oleObj name="Equation" r:id="rId16" imgW="1523880" imgH="34272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72" y="3047"/>
                          <a:ext cx="960"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4"/>
            <p:cNvGraphicFramePr>
              <a:graphicFrameLocks noChangeAspect="1"/>
            </p:cNvGraphicFramePr>
            <p:nvPr/>
          </p:nvGraphicFramePr>
          <p:xfrm>
            <a:off x="5458" y="3074"/>
            <a:ext cx="48" cy="162"/>
          </p:xfrm>
          <a:graphic>
            <a:graphicData uri="http://schemas.openxmlformats.org/presentationml/2006/ole">
              <mc:AlternateContent xmlns:mc="http://schemas.openxmlformats.org/markup-compatibility/2006">
                <mc:Choice xmlns:v="urn:schemas-microsoft-com:vml" Requires="v">
                  <p:oleObj spid="_x0000_s116697" name="Bitmap Image" r:id="rId18" imgW="76312" imgH="257007" progId="PBrush">
                    <p:embed/>
                  </p:oleObj>
                </mc:Choice>
                <mc:Fallback>
                  <p:oleObj name="Bitmap Image" r:id="rId18" imgW="76312" imgH="257007" progId="PBrush">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58" y="3074"/>
                          <a:ext cx="48"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3" name="Rectangle 29"/>
          <p:cNvSpPr>
            <a:spLocks noChangeArrowheads="1"/>
          </p:cNvSpPr>
          <p:nvPr/>
        </p:nvSpPr>
        <p:spPr bwMode="auto">
          <a:xfrm>
            <a:off x="7053263" y="5167698"/>
            <a:ext cx="1685925" cy="4032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sp>
        <p:nvSpPr>
          <p:cNvPr id="44" name="Text Box 35"/>
          <p:cNvSpPr txBox="1">
            <a:spLocks noChangeArrowheads="1"/>
          </p:cNvSpPr>
          <p:nvPr/>
        </p:nvSpPr>
        <p:spPr bwMode="auto">
          <a:xfrm>
            <a:off x="3441700" y="4458085"/>
            <a:ext cx="1044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Then,</a:t>
            </a:r>
          </a:p>
        </p:txBody>
      </p:sp>
      <p:pic>
        <p:nvPicPr>
          <p:cNvPr id="45" name="Picture 44" descr="Picture1.png"/>
          <p:cNvPicPr>
            <a:picLocks noChangeAspect="1"/>
          </p:cNvPicPr>
          <p:nvPr/>
        </p:nvPicPr>
        <p:blipFill>
          <a:blip r:embed="rId20"/>
          <a:stretch>
            <a:fillRect/>
          </a:stretch>
        </p:blipFill>
        <p:spPr>
          <a:xfrm>
            <a:off x="3650431" y="2995723"/>
            <a:ext cx="5455469" cy="1145953"/>
          </a:xfrm>
          <a:prstGeom prst="rect">
            <a:avLst/>
          </a:prstGeom>
        </p:spPr>
      </p:pic>
      <p:pic>
        <p:nvPicPr>
          <p:cNvPr id="46" name="Picture 45" descr="Picture1.png"/>
          <p:cNvPicPr>
            <a:picLocks noChangeAspect="1"/>
          </p:cNvPicPr>
          <p:nvPr/>
        </p:nvPicPr>
        <p:blipFill>
          <a:blip r:embed="rId21"/>
          <a:stretch>
            <a:fillRect/>
          </a:stretch>
        </p:blipFill>
        <p:spPr>
          <a:xfrm>
            <a:off x="3842614" y="4839240"/>
            <a:ext cx="2474772" cy="786319"/>
          </a:xfrm>
          <a:prstGeom prst="rect">
            <a:avLst/>
          </a:prstGeom>
        </p:spPr>
      </p:pic>
      <p:pic>
        <p:nvPicPr>
          <p:cNvPr id="47" name="Picture 46" descr="Picture1.png"/>
          <p:cNvPicPr>
            <a:picLocks noChangeAspect="1"/>
          </p:cNvPicPr>
          <p:nvPr/>
        </p:nvPicPr>
        <p:blipFill>
          <a:blip r:embed="rId22"/>
          <a:stretch>
            <a:fillRect/>
          </a:stretch>
        </p:blipFill>
        <p:spPr>
          <a:xfrm>
            <a:off x="3855314" y="5690140"/>
            <a:ext cx="2474772" cy="786319"/>
          </a:xfrm>
          <a:prstGeom prst="rect">
            <a:avLst/>
          </a:prstGeom>
        </p:spPr>
      </p:pic>
      <p:pic>
        <p:nvPicPr>
          <p:cNvPr id="48" name="Picture 47" descr="Picture1.png"/>
          <p:cNvPicPr>
            <a:picLocks noChangeAspect="1"/>
          </p:cNvPicPr>
          <p:nvPr/>
        </p:nvPicPr>
        <p:blipFill>
          <a:blip r:embed="rId23"/>
          <a:stretch>
            <a:fillRect/>
          </a:stretch>
        </p:blipFill>
        <p:spPr>
          <a:xfrm>
            <a:off x="1135453" y="4361737"/>
            <a:ext cx="1767694" cy="1182526"/>
          </a:xfrm>
          <a:prstGeom prst="rect">
            <a:avLst/>
          </a:prstGeom>
        </p:spPr>
      </p:pic>
      <p:sp>
        <p:nvSpPr>
          <p:cNvPr id="8" name="TextBox 7"/>
          <p:cNvSpPr txBox="1"/>
          <p:nvPr/>
        </p:nvSpPr>
        <p:spPr>
          <a:xfrm>
            <a:off x="5791200" y="2571690"/>
            <a:ext cx="3200400" cy="400110"/>
          </a:xfrm>
          <a:prstGeom prst="rect">
            <a:avLst/>
          </a:prstGeom>
          <a:noFill/>
        </p:spPr>
        <p:txBody>
          <a:bodyPr wrap="square" rtlCol="0">
            <a:spAutoFit/>
          </a:bodyPr>
          <a:lstStyle/>
          <a:p>
            <a:r>
              <a:rPr lang="en-US" sz="2000" dirty="0">
                <a:latin typeface="Times New Roman" pitchFamily="18" charset="0"/>
                <a:cs typeface="Times New Roman" pitchFamily="18" charset="0"/>
              </a:rPr>
              <a:t>(RHS from Kinetic Diagram)</a:t>
            </a:r>
          </a:p>
        </p:txBody>
      </p:sp>
    </p:spTree>
    <p:extLst>
      <p:ext uri="{BB962C8B-B14F-4D97-AF65-F5344CB8AC3E}">
        <p14:creationId xmlns:p14="http://schemas.microsoft.com/office/powerpoint/2010/main" val="3827649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latin typeface="Times New Roman" panose="02020603050405020304" pitchFamily="18" charset="0"/>
                <a:cs typeface="Times New Roman" panose="02020603050405020304" pitchFamily="18" charset="0"/>
              </a:rPr>
              <a:t>Contents</a:t>
            </a:r>
            <a:endParaRPr lang="en-IN" sz="4000"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1"/>
          </p:nvPr>
        </p:nvSpPr>
        <p:spPr/>
        <p:txBody>
          <a:bodyPr/>
          <a:lstStyle/>
          <a:p>
            <a:r>
              <a:rPr lang="en-US" altLang="en-US" sz="2000" dirty="0">
                <a:latin typeface="Times New Roman" panose="02020603050405020304" pitchFamily="18" charset="0"/>
                <a:cs typeface="Times New Roman" panose="02020603050405020304" pitchFamily="18" charset="0"/>
                <a:hlinkClick r:id="rId2" action="ppaction://hlinksldjump"/>
              </a:rPr>
              <a:t>Introduction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3" action="ppaction://hlinksldjump"/>
              </a:rPr>
              <a:t>Equations of Motion of a Rigid Body</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4" action="ppaction://hlinksldjump"/>
              </a:rPr>
              <a:t>Angular Momentum of a Rigid Body in Plane Motion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5" action="ppaction://hlinksldjump"/>
              </a:rPr>
              <a:t>Plane Motion of a Rigid Body  </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6" action="ppaction://hlinksldjump"/>
              </a:rPr>
              <a:t>A Remark on the Axioms of the Mechanics of Rigid Bodies</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7" action="ppaction://hlinksldjump"/>
              </a:rPr>
              <a:t>Problems Involving the Motion of a Rigid Body</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8" action="ppaction://hlinksldjump"/>
              </a:rPr>
              <a:t>Sample Problem 16.1</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9" action="ppaction://hlinksldjump"/>
              </a:rPr>
              <a:t>Sample Problem 16.3</a:t>
            </a:r>
            <a:endParaRPr lang="en-US" alt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p:txBody>
          <a:bodyPr/>
          <a:lstStyle/>
          <a:p>
            <a:r>
              <a:rPr lang="en-US" altLang="en-US" sz="2000" dirty="0">
                <a:latin typeface="Times New Roman" panose="02020603050405020304" pitchFamily="18" charset="0"/>
                <a:cs typeface="Times New Roman" panose="02020603050405020304" pitchFamily="18" charset="0"/>
                <a:hlinkClick r:id="rId10" action="ppaction://hlinksldjump"/>
              </a:rPr>
              <a:t>Sample Problem 16.4</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1" action="ppaction://hlinksldjump"/>
              </a:rPr>
              <a:t>Sample Problem 16.5</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2" action="ppaction://hlinksldjump"/>
              </a:rPr>
              <a:t>Sample Problem 16.6</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3" action="ppaction://hlinksldjump"/>
              </a:rPr>
              <a:t>Constrained Plane Motion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4" action="ppaction://hlinksldjump"/>
              </a:rPr>
              <a:t>Constrained Plane Motion: Noncentroidal Rotation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5" action="ppaction://hlinksldjump"/>
              </a:rPr>
              <a:t>Constrained Plane Motion: </a:t>
            </a:r>
            <a:br>
              <a:rPr lang="en-US" altLang="en-US" sz="2000" dirty="0">
                <a:latin typeface="Times New Roman" panose="02020603050405020304" pitchFamily="18" charset="0"/>
                <a:cs typeface="Times New Roman" panose="02020603050405020304" pitchFamily="18" charset="0"/>
                <a:hlinkClick r:id="rId15" action="ppaction://hlinksldjump"/>
              </a:rPr>
            </a:br>
            <a:r>
              <a:rPr lang="en-US" altLang="en-US" sz="2000" dirty="0">
                <a:latin typeface="Times New Roman" panose="02020603050405020304" pitchFamily="18" charset="0"/>
                <a:cs typeface="Times New Roman" panose="02020603050405020304" pitchFamily="18" charset="0"/>
                <a:hlinkClick r:id="rId15" action="ppaction://hlinksldjump"/>
              </a:rPr>
              <a:t>Rolling Motion</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6" action="ppaction://hlinksldjump"/>
              </a:rPr>
              <a:t>Sample Problem 16.7</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7" action="ppaction://hlinksldjump"/>
              </a:rPr>
              <a:t>Sample Problem 16.9</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8" action="ppaction://hlinksldjump"/>
              </a:rPr>
              <a:t>Sample Problem 16.10</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hlinkClick r:id="rId19" action="ppaction://hlinksldjump"/>
              </a:rPr>
              <a:t>Sample Problem 16.12</a:t>
            </a:r>
            <a:r>
              <a:rPr lang="en-US"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8586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16.4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95363" y="1034276"/>
            <a:ext cx="2506662" cy="330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4700588" y="1068388"/>
            <a:ext cx="4441825"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You could also solve this problem by considering the pulley and each block as separate systems, but you would have more resulting equations. You would have to use this approach if you wanted to know the forces in the cables.</a:t>
            </a:r>
          </a:p>
        </p:txBody>
      </p:sp>
    </p:spTree>
    <p:extLst>
      <p:ext uri="{BB962C8B-B14F-4D97-AF65-F5344CB8AC3E}">
        <p14:creationId xmlns:p14="http://schemas.microsoft.com/office/powerpoint/2010/main" val="2767615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16.5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The disk has radius 0.5 meters. The cord is wrapped around the disk in a clockwise fashion. It come off the disk tangent to the left side, being pulled upward with tension 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89" y="1208093"/>
            <a:ext cx="1840450" cy="2243468"/>
          </a:xfrm>
          <a:prstGeom prst="rect">
            <a:avLst/>
          </a:prstGeom>
        </p:spPr>
      </p:pic>
      <p:sp>
        <p:nvSpPr>
          <p:cNvPr id="3" name="Content Placeholder 2"/>
          <p:cNvSpPr>
            <a:spLocks noGrp="1"/>
          </p:cNvSpPr>
          <p:nvPr>
            <p:ph idx="1"/>
          </p:nvPr>
        </p:nvSpPr>
        <p:spPr>
          <a:xfrm>
            <a:off x="457200" y="3505200"/>
            <a:ext cx="3429000" cy="3048000"/>
          </a:xfrm>
        </p:spPr>
        <p:txBody>
          <a:bodyPr/>
          <a:lstStyle/>
          <a:p>
            <a:pPr>
              <a:spcBef>
                <a:spcPct val="50000"/>
              </a:spcBef>
            </a:pPr>
            <a:r>
              <a:rPr lang="en-US" altLang="en-US" sz="2000" dirty="0"/>
              <a:t>A cord is wrapped around a homogeneous disk of mass 15 kg. The cord is pulled upwards with a force </a:t>
            </a:r>
            <a:r>
              <a:rPr lang="en-US" altLang="en-US" sz="2000" i="1" dirty="0"/>
              <a:t>T</a:t>
            </a:r>
            <a:r>
              <a:rPr lang="en-US" altLang="en-US" sz="2000" dirty="0"/>
              <a:t> = 180 N.</a:t>
            </a:r>
          </a:p>
          <a:p>
            <a:pPr>
              <a:spcBef>
                <a:spcPct val="50000"/>
              </a:spcBef>
            </a:pPr>
            <a:r>
              <a:rPr lang="en-US" altLang="en-US" sz="2000" dirty="0"/>
              <a:t>Determine: (</a:t>
            </a:r>
            <a:r>
              <a:rPr lang="en-US" altLang="en-US" sz="2000" i="1" dirty="0"/>
              <a:t>a</a:t>
            </a:r>
            <a:r>
              <a:rPr lang="en-US" altLang="en-US" sz="2000" dirty="0"/>
              <a:t>) the acceleration of the center of the disk, (</a:t>
            </a:r>
            <a:r>
              <a:rPr lang="en-US" altLang="en-US" sz="2000" i="1" dirty="0"/>
              <a:t>b</a:t>
            </a:r>
            <a:r>
              <a:rPr lang="en-US" altLang="en-US" sz="2000" dirty="0"/>
              <a:t>) the angular acceleration of the disk, and (</a:t>
            </a:r>
            <a:r>
              <a:rPr lang="en-US" altLang="en-US" sz="2000" i="1" dirty="0"/>
              <a:t>c</a:t>
            </a:r>
            <a:r>
              <a:rPr lang="en-US" altLang="en-US" sz="2000" dirty="0"/>
              <a:t>) the acceleration of the cord.</a:t>
            </a:r>
          </a:p>
        </p:txBody>
      </p:sp>
      <p:sp>
        <p:nvSpPr>
          <p:cNvPr id="8" name="Content Placeholder 7"/>
          <p:cNvSpPr>
            <a:spLocks noGrp="1"/>
          </p:cNvSpPr>
          <p:nvPr>
            <p:ph idx="15"/>
          </p:nvPr>
        </p:nvSpPr>
        <p:spPr>
          <a:xfrm>
            <a:off x="4267200" y="1219199"/>
            <a:ext cx="4419600" cy="1847385"/>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Draw the free-body-diagram equation expressing the equivalence of the external and effective forces on the disk.</a:t>
            </a:r>
          </a:p>
        </p:txBody>
      </p:sp>
      <p:sp>
        <p:nvSpPr>
          <p:cNvPr id="11" name="Content Placeholder 10"/>
          <p:cNvSpPr>
            <a:spLocks noGrp="1"/>
          </p:cNvSpPr>
          <p:nvPr>
            <p:ph idx="18"/>
          </p:nvPr>
        </p:nvSpPr>
        <p:spPr>
          <a:xfrm>
            <a:off x="4267200" y="3142785"/>
            <a:ext cx="4419600" cy="1276815"/>
          </a:xfrm>
        </p:spPr>
        <p:txBody>
          <a:bodyPr/>
          <a:lstStyle/>
          <a:p>
            <a:pPr marL="292608" indent="-292608">
              <a:spcAft>
                <a:spcPts val="0"/>
              </a:spcAft>
              <a:buFont typeface="Arial" panose="020B0604020202020204" pitchFamily="34" charset="0"/>
              <a:buChar char="•"/>
            </a:pPr>
            <a:r>
              <a:rPr lang="en-US" altLang="en-US" sz="2000" dirty="0"/>
              <a:t>Solve the three corresponding scalar equilibrium equations for the horizontal, vertical, and angular accelerations of the disk.</a:t>
            </a:r>
          </a:p>
        </p:txBody>
      </p:sp>
      <p:sp>
        <p:nvSpPr>
          <p:cNvPr id="13" name="Content Placeholder 12"/>
          <p:cNvSpPr>
            <a:spLocks noGrp="1"/>
          </p:cNvSpPr>
          <p:nvPr>
            <p:ph idx="20"/>
          </p:nvPr>
        </p:nvSpPr>
        <p:spPr>
          <a:xfrm>
            <a:off x="4267200" y="4495800"/>
            <a:ext cx="4419600" cy="1066800"/>
          </a:xfrm>
        </p:spPr>
        <p:txBody>
          <a:bodyPr/>
          <a:lstStyle/>
          <a:p>
            <a:pPr marL="292608" indent="-292608">
              <a:spcAft>
                <a:spcPts val="0"/>
              </a:spcAft>
              <a:buFont typeface="Arial" panose="020B0604020202020204" pitchFamily="34" charset="0"/>
              <a:buChar char="•"/>
            </a:pPr>
            <a:r>
              <a:rPr lang="en-US" altLang="en-US" sz="2000" dirty="0"/>
              <a:t>Determine the acceleration of the cord by evaluating the tangential acceleration of the point </a:t>
            </a:r>
            <a:r>
              <a:rPr lang="en-US" altLang="en-US" sz="2000" i="1" dirty="0"/>
              <a:t>A</a:t>
            </a:r>
            <a:r>
              <a:rPr lang="en-US" altLang="en-US" sz="2000" dirty="0"/>
              <a:t> on the disk.</a:t>
            </a:r>
          </a:p>
        </p:txBody>
      </p:sp>
    </p:spTree>
    <p:extLst>
      <p:ext uri="{BB962C8B-B14F-4D97-AF65-F5344CB8AC3E}">
        <p14:creationId xmlns:p14="http://schemas.microsoft.com/office/powerpoint/2010/main" val="275719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build="p"/>
      <p:bldP spid="1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16.5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0" name="Picture 19" descr="The FBD shows weight W acting downward at G, and tension T acting upward at the left edge of the disk, a distance r away from G. The KD shows Ialpha acting counterclockwise, and the mass of the disk times the acceleration of the center of mass acting at 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458" y="1152996"/>
            <a:ext cx="2743489" cy="1437804"/>
          </a:xfrm>
          <a:prstGeom prst="rect">
            <a:avLst/>
          </a:prstGeom>
        </p:spPr>
      </p:pic>
      <p:sp>
        <p:nvSpPr>
          <p:cNvPr id="3" name="Content Placeholder 2"/>
          <p:cNvSpPr>
            <a:spLocks noGrp="1"/>
          </p:cNvSpPr>
          <p:nvPr>
            <p:ph idx="1"/>
          </p:nvPr>
        </p:nvSpPr>
        <p:spPr>
          <a:xfrm>
            <a:off x="3505200" y="990600"/>
            <a:ext cx="5181600" cy="1327150"/>
          </a:xfrm>
        </p:spPr>
        <p:txBody>
          <a:bodyPr/>
          <a:lstStyle/>
          <a:p>
            <a:r>
              <a:rPr lang="en-US" altLang="en-US" sz="1800" b="1" dirty="0">
                <a:solidFill>
                  <a:srgbClr val="AD0B1E"/>
                </a:solidFill>
              </a:rPr>
              <a:t>Modeling and Analysis:</a:t>
            </a:r>
          </a:p>
          <a:p>
            <a:pPr marL="342900" indent="-342900">
              <a:buFont typeface="Arial" panose="020B0604020202020204" pitchFamily="34" charset="0"/>
              <a:buChar char="•"/>
            </a:pPr>
            <a:r>
              <a:rPr lang="en-US" altLang="en-US" sz="1800" dirty="0"/>
              <a:t>Draw the free-body-diagram equation expressing the equivalence of the external and effective forces on the disk.</a:t>
            </a:r>
          </a:p>
        </p:txBody>
      </p:sp>
      <p:sp>
        <p:nvSpPr>
          <p:cNvPr id="8" name="Content Placeholder 7"/>
          <p:cNvSpPr>
            <a:spLocks noGrp="1"/>
          </p:cNvSpPr>
          <p:nvPr>
            <p:ph idx="15"/>
          </p:nvPr>
        </p:nvSpPr>
        <p:spPr>
          <a:xfrm>
            <a:off x="3505200" y="2362200"/>
            <a:ext cx="5181600" cy="352425"/>
          </a:xfrm>
        </p:spPr>
        <p:txBody>
          <a:bodyPr/>
          <a:lstStyle/>
          <a:p>
            <a:pPr marL="342900" indent="-342900">
              <a:buFont typeface="Arial" panose="020B0604020202020204" pitchFamily="34" charset="0"/>
              <a:buChar char="•"/>
            </a:pPr>
            <a:r>
              <a:rPr lang="en-US" altLang="en-US" sz="1800" dirty="0"/>
              <a:t>Solve the three scalar equilibrium equations.</a:t>
            </a:r>
          </a:p>
        </p:txBody>
      </p:sp>
      <p:graphicFrame>
        <p:nvGraphicFramePr>
          <p:cNvPr id="14" name="Object 4"/>
          <p:cNvGraphicFramePr>
            <a:graphicFrameLocks noChangeAspect="1"/>
          </p:cNvGraphicFramePr>
          <p:nvPr>
            <p:extLst>
              <p:ext uri="{D42A27DB-BD31-4B8C-83A1-F6EECF244321}">
                <p14:modId xmlns:p14="http://schemas.microsoft.com/office/powerpoint/2010/main" val="1643699017"/>
              </p:ext>
            </p:extLst>
          </p:nvPr>
        </p:nvGraphicFramePr>
        <p:xfrm>
          <a:off x="2743200" y="2819400"/>
          <a:ext cx="1382712" cy="382588"/>
        </p:xfrm>
        <a:graphic>
          <a:graphicData uri="http://schemas.openxmlformats.org/presentationml/2006/ole">
            <mc:AlternateContent xmlns:mc="http://schemas.openxmlformats.org/markup-compatibility/2006">
              <mc:Choice xmlns:v="urn:schemas-microsoft-com:vml" Requires="v">
                <p:oleObj spid="_x0000_s117706" name="Equation" r:id="rId5" imgW="939600" imgH="253800" progId="Equation.DSMT4">
                  <p:embed/>
                </p:oleObj>
              </mc:Choice>
              <mc:Fallback>
                <p:oleObj name="Equation" r:id="rId5" imgW="939600" imgH="253800" progId="Equation.DSMT4">
                  <p:embed/>
                  <p:pic>
                    <p:nvPicPr>
                      <p:cNvPr id="30733" name="Object 4"/>
                      <p:cNvPicPr>
                        <a:picLocks noChangeAspect="1" noChangeArrowheads="1"/>
                      </p:cNvPicPr>
                      <p:nvPr/>
                    </p:nvPicPr>
                    <p:blipFill>
                      <a:blip r:embed="rId6"/>
                      <a:srcRect/>
                      <a:stretch>
                        <a:fillRect/>
                      </a:stretch>
                    </p:blipFill>
                    <p:spPr bwMode="auto">
                      <a:xfrm>
                        <a:off x="2743200" y="2819400"/>
                        <a:ext cx="1382712" cy="382588"/>
                      </a:xfrm>
                      <a:prstGeom prst="rect">
                        <a:avLst/>
                      </a:prstGeom>
                      <a:noFill/>
                      <a:ln>
                        <a:noFill/>
                      </a:ln>
                      <a:effectLst/>
                    </p:spPr>
                  </p:pic>
                </p:oleObj>
              </mc:Fallback>
            </mc:AlternateContent>
          </a:graphicData>
        </a:graphic>
      </p:graphicFrame>
      <p:graphicFrame>
        <p:nvGraphicFramePr>
          <p:cNvPr id="15" name="Object 2"/>
          <p:cNvGraphicFramePr>
            <a:graphicFrameLocks noChangeAspect="1"/>
          </p:cNvGraphicFramePr>
          <p:nvPr>
            <p:extLst>
              <p:ext uri="{D42A27DB-BD31-4B8C-83A1-F6EECF244321}">
                <p14:modId xmlns:p14="http://schemas.microsoft.com/office/powerpoint/2010/main" val="2626461161"/>
              </p:ext>
            </p:extLst>
          </p:nvPr>
        </p:nvGraphicFramePr>
        <p:xfrm>
          <a:off x="4778375" y="3232150"/>
          <a:ext cx="749300" cy="292100"/>
        </p:xfrm>
        <a:graphic>
          <a:graphicData uri="http://schemas.openxmlformats.org/presentationml/2006/ole">
            <mc:AlternateContent xmlns:mc="http://schemas.openxmlformats.org/markup-compatibility/2006">
              <mc:Choice xmlns:v="urn:schemas-microsoft-com:vml" Requires="v">
                <p:oleObj spid="_x0000_s117707" name="Equation" r:id="rId7" imgW="748975" imgH="291973" progId="Equation.3">
                  <p:embed/>
                </p:oleObj>
              </mc:Choice>
              <mc:Fallback>
                <p:oleObj name="Equation" r:id="rId7" imgW="748975" imgH="291973" progId="Equation.3">
                  <p:embed/>
                  <p:pic>
                    <p:nvPicPr>
                      <p:cNvPr id="30731"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8375" y="3232150"/>
                        <a:ext cx="7493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3759023400"/>
              </p:ext>
            </p:extLst>
          </p:nvPr>
        </p:nvGraphicFramePr>
        <p:xfrm>
          <a:off x="6172200" y="3228975"/>
          <a:ext cx="609600" cy="292100"/>
        </p:xfrm>
        <a:graphic>
          <a:graphicData uri="http://schemas.openxmlformats.org/presentationml/2006/ole">
            <mc:AlternateContent xmlns:mc="http://schemas.openxmlformats.org/markup-compatibility/2006">
              <mc:Choice xmlns:v="urn:schemas-microsoft-com:vml" Requires="v">
                <p:oleObj spid="_x0000_s117708" name="Equation" r:id="rId9" imgW="609336" imgH="291973" progId="Equation.3">
                  <p:embed/>
                </p:oleObj>
              </mc:Choice>
              <mc:Fallback>
                <p:oleObj name="Equation" r:id="rId9" imgW="609336" imgH="291973" progId="Equation.3">
                  <p:embed/>
                  <p:pic>
                    <p:nvPicPr>
                      <p:cNvPr id="30732"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3228975"/>
                        <a:ext cx="609600" cy="292100"/>
                      </a:xfrm>
                      <a:prstGeom prst="rect">
                        <a:avLst/>
                      </a:prstGeom>
                      <a:noFill/>
                      <a:ln w="9525">
                        <a:solidFill>
                          <a:srgbClr val="AD0B1E"/>
                        </a:solidFill>
                        <a:miter lim="800000"/>
                        <a:headEnd/>
                        <a:tailEnd/>
                      </a:ln>
                      <a:effectLst/>
                    </p:spPr>
                  </p:pic>
                </p:oleObj>
              </mc:Fallback>
            </mc:AlternateContent>
          </a:graphicData>
        </a:graphic>
      </p:graphicFrame>
      <p:graphicFrame>
        <p:nvGraphicFramePr>
          <p:cNvPr id="17" name="Object 14"/>
          <p:cNvGraphicFramePr>
            <a:graphicFrameLocks noChangeAspect="1"/>
          </p:cNvGraphicFramePr>
          <p:nvPr>
            <p:extLst>
              <p:ext uri="{D42A27DB-BD31-4B8C-83A1-F6EECF244321}">
                <p14:modId xmlns:p14="http://schemas.microsoft.com/office/powerpoint/2010/main" val="209272791"/>
              </p:ext>
            </p:extLst>
          </p:nvPr>
        </p:nvGraphicFramePr>
        <p:xfrm>
          <a:off x="2667000" y="3505200"/>
          <a:ext cx="1395412" cy="382587"/>
        </p:xfrm>
        <a:graphic>
          <a:graphicData uri="http://schemas.openxmlformats.org/presentationml/2006/ole">
            <mc:AlternateContent xmlns:mc="http://schemas.openxmlformats.org/markup-compatibility/2006">
              <mc:Choice xmlns:v="urn:schemas-microsoft-com:vml" Requires="v">
                <p:oleObj spid="_x0000_s117709" name="Equation" r:id="rId11" imgW="965160" imgH="253800" progId="Equation.DSMT4">
                  <p:embed/>
                </p:oleObj>
              </mc:Choice>
              <mc:Fallback>
                <p:oleObj name="Equation" r:id="rId11" imgW="965160" imgH="253800" progId="Equation.DSMT4">
                  <p:embed/>
                  <p:pic>
                    <p:nvPicPr>
                      <p:cNvPr id="30750" name="Object 14"/>
                      <p:cNvPicPr>
                        <a:picLocks noChangeAspect="1" noChangeArrowheads="1"/>
                      </p:cNvPicPr>
                      <p:nvPr/>
                    </p:nvPicPr>
                    <p:blipFill>
                      <a:blip r:embed="rId12"/>
                      <a:srcRect/>
                      <a:stretch>
                        <a:fillRect/>
                      </a:stretch>
                    </p:blipFill>
                    <p:spPr bwMode="auto">
                      <a:xfrm>
                        <a:off x="2667000" y="3505200"/>
                        <a:ext cx="1395412" cy="382587"/>
                      </a:xfrm>
                      <a:prstGeom prst="rect">
                        <a:avLst/>
                      </a:prstGeom>
                      <a:noFill/>
                      <a:ln>
                        <a:noFill/>
                      </a:ln>
                      <a:effectLst/>
                    </p:spPr>
                  </p:pic>
                </p:oleObj>
              </mc:Fallback>
            </mc:AlternateContent>
          </a:graphicData>
        </a:graphic>
      </p:graphicFrame>
      <p:graphicFrame>
        <p:nvGraphicFramePr>
          <p:cNvPr id="18" name="Object 11"/>
          <p:cNvGraphicFramePr>
            <a:graphicFrameLocks noChangeAspect="1"/>
          </p:cNvGraphicFramePr>
          <p:nvPr>
            <p:extLst>
              <p:ext uri="{D42A27DB-BD31-4B8C-83A1-F6EECF244321}">
                <p14:modId xmlns:p14="http://schemas.microsoft.com/office/powerpoint/2010/main" val="1558448428"/>
              </p:ext>
            </p:extLst>
          </p:nvPr>
        </p:nvGraphicFramePr>
        <p:xfrm>
          <a:off x="2730500" y="4070350"/>
          <a:ext cx="3619500" cy="1054100"/>
        </p:xfrm>
        <a:graphic>
          <a:graphicData uri="http://schemas.openxmlformats.org/presentationml/2006/ole">
            <mc:AlternateContent xmlns:mc="http://schemas.openxmlformats.org/markup-compatibility/2006">
              <mc:Choice xmlns:v="urn:schemas-microsoft-com:vml" Requires="v">
                <p:oleObj spid="_x0000_s117710" name="Equation" r:id="rId13" imgW="3619500" imgH="1054100" progId="Equation.3">
                  <p:embed/>
                </p:oleObj>
              </mc:Choice>
              <mc:Fallback>
                <p:oleObj name="Equation" r:id="rId13" imgW="3619500" imgH="1054100" progId="Equation.3">
                  <p:embed/>
                  <p:pic>
                    <p:nvPicPr>
                      <p:cNvPr id="30745"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0500" y="4070350"/>
                        <a:ext cx="36195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2"/>
          <p:cNvGraphicFramePr>
            <a:graphicFrameLocks noChangeAspect="1"/>
          </p:cNvGraphicFramePr>
          <p:nvPr>
            <p:extLst>
              <p:ext uri="{D42A27DB-BD31-4B8C-83A1-F6EECF244321}">
                <p14:modId xmlns:p14="http://schemas.microsoft.com/office/powerpoint/2010/main" val="3744022575"/>
              </p:ext>
            </p:extLst>
          </p:nvPr>
        </p:nvGraphicFramePr>
        <p:xfrm>
          <a:off x="6920700" y="4388067"/>
          <a:ext cx="1403007" cy="338074"/>
        </p:xfrm>
        <a:graphic>
          <a:graphicData uri="http://schemas.openxmlformats.org/presentationml/2006/ole">
            <mc:AlternateContent xmlns:mc="http://schemas.openxmlformats.org/markup-compatibility/2006">
              <mc:Choice xmlns:v="urn:schemas-microsoft-com:vml" Requires="v">
                <p:oleObj spid="_x0000_s117711" name="Equation" r:id="rId15" imgW="1054080" imgH="253800" progId="Equation.DSMT4">
                  <p:embed/>
                </p:oleObj>
              </mc:Choice>
              <mc:Fallback>
                <p:oleObj name="Equation" r:id="rId15" imgW="1054080" imgH="253800" progId="Equation.DSMT4">
                  <p:embed/>
                  <p:pic>
                    <p:nvPicPr>
                      <p:cNvPr id="30747" name="Object 12"/>
                      <p:cNvPicPr>
                        <a:picLocks noChangeAspect="1" noChangeArrowheads="1"/>
                      </p:cNvPicPr>
                      <p:nvPr/>
                    </p:nvPicPr>
                    <p:blipFill>
                      <a:blip r:embed="rId16"/>
                      <a:srcRect/>
                      <a:stretch>
                        <a:fillRect/>
                      </a:stretch>
                    </p:blipFill>
                    <p:spPr bwMode="auto">
                      <a:xfrm>
                        <a:off x="6920700" y="4388067"/>
                        <a:ext cx="1403007" cy="338074"/>
                      </a:xfrm>
                      <a:prstGeom prst="rect">
                        <a:avLst/>
                      </a:prstGeom>
                      <a:noFill/>
                      <a:ln>
                        <a:solidFill>
                          <a:srgbClr val="AD0B1E"/>
                        </a:solidFill>
                      </a:ln>
                      <a:effectLst/>
                    </p:spPr>
                  </p:pic>
                </p:oleObj>
              </mc:Fallback>
            </mc:AlternateContent>
          </a:graphicData>
        </a:graphic>
      </p:graphicFrame>
      <p:pic>
        <p:nvPicPr>
          <p:cNvPr id="23" name="Picture 2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14600" y="5243512"/>
            <a:ext cx="252269" cy="298140"/>
          </a:xfrm>
          <a:prstGeom prst="rect">
            <a:avLst/>
          </a:prstGeom>
        </p:spPr>
      </p:pic>
      <p:graphicFrame>
        <p:nvGraphicFramePr>
          <p:cNvPr id="21" name="Object 9"/>
          <p:cNvGraphicFramePr>
            <a:graphicFrameLocks noChangeAspect="1"/>
          </p:cNvGraphicFramePr>
          <p:nvPr>
            <p:extLst>
              <p:ext uri="{D42A27DB-BD31-4B8C-83A1-F6EECF244321}">
                <p14:modId xmlns:p14="http://schemas.microsoft.com/office/powerpoint/2010/main" val="429285667"/>
              </p:ext>
            </p:extLst>
          </p:nvPr>
        </p:nvGraphicFramePr>
        <p:xfrm>
          <a:off x="2819400" y="5178426"/>
          <a:ext cx="1195388" cy="396875"/>
        </p:xfrm>
        <a:graphic>
          <a:graphicData uri="http://schemas.openxmlformats.org/presentationml/2006/ole">
            <mc:AlternateContent xmlns:mc="http://schemas.openxmlformats.org/markup-compatibility/2006">
              <mc:Choice xmlns:v="urn:schemas-microsoft-com:vml" Requires="v">
                <p:oleObj spid="_x0000_s117712" name="Equation" r:id="rId18" imgW="774360" imgH="253800" progId="Equation.3">
                  <p:embed/>
                </p:oleObj>
              </mc:Choice>
              <mc:Fallback>
                <p:oleObj name="Equation" r:id="rId18" imgW="774360" imgH="253800" progId="Equation.3">
                  <p:embed/>
                  <p:pic>
                    <p:nvPicPr>
                      <p:cNvPr id="30742" name="Object 9"/>
                      <p:cNvPicPr>
                        <a:picLocks noChangeAspect="1" noChangeArrowheads="1"/>
                      </p:cNvPicPr>
                      <p:nvPr/>
                    </p:nvPicPr>
                    <p:blipFill>
                      <a:blip r:embed="rId19"/>
                      <a:srcRect/>
                      <a:stretch>
                        <a:fillRect/>
                      </a:stretch>
                    </p:blipFill>
                    <p:spPr bwMode="auto">
                      <a:xfrm>
                        <a:off x="2819400" y="5178426"/>
                        <a:ext cx="1195388" cy="396875"/>
                      </a:xfrm>
                      <a:prstGeom prst="rect">
                        <a:avLst/>
                      </a:prstGeom>
                      <a:noFill/>
                      <a:ln>
                        <a:noFill/>
                      </a:ln>
                      <a:effectLst/>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3174670025"/>
              </p:ext>
            </p:extLst>
          </p:nvPr>
        </p:nvGraphicFramePr>
        <p:xfrm>
          <a:off x="4114800" y="5575301"/>
          <a:ext cx="2601913" cy="1054099"/>
        </p:xfrm>
        <a:graphic>
          <a:graphicData uri="http://schemas.openxmlformats.org/presentationml/2006/ole">
            <mc:AlternateContent xmlns:mc="http://schemas.openxmlformats.org/markup-compatibility/2006">
              <mc:Choice xmlns:v="urn:schemas-microsoft-com:vml" Requires="v">
                <p:oleObj spid="_x0000_s117713" name="Equation" r:id="rId20" imgW="2514600" imgH="1054100" progId="Equation.3">
                  <p:embed/>
                </p:oleObj>
              </mc:Choice>
              <mc:Fallback>
                <p:oleObj name="Equation" r:id="rId20" imgW="2514600" imgH="1054100" progId="Equation.3">
                  <p:embed/>
                  <p:pic>
                    <p:nvPicPr>
                      <p:cNvPr id="30736"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14800" y="5575301"/>
                        <a:ext cx="2601913" cy="1054099"/>
                      </a:xfrm>
                      <a:prstGeom prst="rect">
                        <a:avLst/>
                      </a:prstGeom>
                      <a:noFill/>
                      <a:ln>
                        <a:noFill/>
                      </a:ln>
                      <a:effectLst/>
                    </p:spPr>
                  </p:pic>
                </p:oleObj>
              </mc:Fallback>
            </mc:AlternateContent>
          </a:graphicData>
        </a:graphic>
      </p:graphicFrame>
      <p:pic>
        <p:nvPicPr>
          <p:cNvPr id="24" name="Picture 2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34200" y="5967196"/>
            <a:ext cx="1565787" cy="281204"/>
          </a:xfrm>
          <a:prstGeom prst="rect">
            <a:avLst/>
          </a:prstGeom>
          <a:ln>
            <a:solidFill>
              <a:srgbClr val="AD0B1E"/>
            </a:solidFill>
          </a:ln>
        </p:spPr>
      </p:pic>
    </p:spTree>
    <p:extLst>
      <p:ext uri="{BB962C8B-B14F-4D97-AF65-F5344CB8AC3E}">
        <p14:creationId xmlns:p14="http://schemas.microsoft.com/office/powerpoint/2010/main" val="589761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16.5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5" name="Picture 24" descr="Point A is at the left edge of the disk where the cord is tangent to the disk, a distance r from the center of the disk G. The center of mass of the disk accelerates upward linearly, and the disk has clockwise angular accele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 y="1113995"/>
            <a:ext cx="2262400" cy="2543605"/>
          </a:xfrm>
          <a:prstGeom prst="rect">
            <a:avLst/>
          </a:prstGeom>
        </p:spPr>
      </p:pic>
      <p:graphicFrame>
        <p:nvGraphicFramePr>
          <p:cNvPr id="21" name="Object 2"/>
          <p:cNvGraphicFramePr>
            <a:graphicFrameLocks noChangeAspect="1"/>
          </p:cNvGraphicFramePr>
          <p:nvPr>
            <p:extLst>
              <p:ext uri="{D42A27DB-BD31-4B8C-83A1-F6EECF244321}">
                <p14:modId xmlns:p14="http://schemas.microsoft.com/office/powerpoint/2010/main" val="1347382897"/>
              </p:ext>
            </p:extLst>
          </p:nvPr>
        </p:nvGraphicFramePr>
        <p:xfrm>
          <a:off x="685800" y="4038600"/>
          <a:ext cx="609600" cy="292100"/>
        </p:xfrm>
        <a:graphic>
          <a:graphicData uri="http://schemas.openxmlformats.org/presentationml/2006/ole">
            <mc:AlternateContent xmlns:mc="http://schemas.openxmlformats.org/markup-compatibility/2006">
              <mc:Choice xmlns:v="urn:schemas-microsoft-com:vml" Requires="v">
                <p:oleObj spid="_x0000_s118367" name="Equation" r:id="rId4" imgW="609336" imgH="291973" progId="Equation.3">
                  <p:embed/>
                </p:oleObj>
              </mc:Choice>
              <mc:Fallback>
                <p:oleObj name="Equation" r:id="rId4" imgW="609336" imgH="291973" progId="Equation.3">
                  <p:embed/>
                  <p:pic>
                    <p:nvPicPr>
                      <p:cNvPr id="3175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038600"/>
                        <a:ext cx="6096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8"/>
          <p:cNvGraphicFramePr>
            <a:graphicFrameLocks noChangeAspect="1"/>
          </p:cNvGraphicFramePr>
          <p:nvPr>
            <p:extLst>
              <p:ext uri="{D42A27DB-BD31-4B8C-83A1-F6EECF244321}">
                <p14:modId xmlns:p14="http://schemas.microsoft.com/office/powerpoint/2010/main" val="3330570988"/>
              </p:ext>
            </p:extLst>
          </p:nvPr>
        </p:nvGraphicFramePr>
        <p:xfrm>
          <a:off x="1540047" y="4038600"/>
          <a:ext cx="1403007" cy="338074"/>
        </p:xfrm>
        <a:graphic>
          <a:graphicData uri="http://schemas.openxmlformats.org/presentationml/2006/ole">
            <mc:AlternateContent xmlns:mc="http://schemas.openxmlformats.org/markup-compatibility/2006">
              <mc:Choice xmlns:v="urn:schemas-microsoft-com:vml" Requires="v">
                <p:oleObj spid="_x0000_s118368" name="Equation" r:id="rId6" imgW="1054080" imgH="253800" progId="Equation.DSMT4">
                  <p:embed/>
                </p:oleObj>
              </mc:Choice>
              <mc:Fallback>
                <p:oleObj name="Equation" r:id="rId6" imgW="1054080" imgH="253800" progId="Equation.DSMT4">
                  <p:embed/>
                  <p:pic>
                    <p:nvPicPr>
                      <p:cNvPr id="31761" name="Object 8"/>
                      <p:cNvPicPr>
                        <a:picLocks noChangeAspect="1" noChangeArrowheads="1"/>
                      </p:cNvPicPr>
                      <p:nvPr/>
                    </p:nvPicPr>
                    <p:blipFill>
                      <a:blip r:embed="rId7"/>
                      <a:srcRect/>
                      <a:stretch>
                        <a:fillRect/>
                      </a:stretch>
                    </p:blipFill>
                    <p:spPr bwMode="auto">
                      <a:xfrm>
                        <a:off x="1540047" y="4038600"/>
                        <a:ext cx="1403007" cy="338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
          <p:cNvGraphicFramePr>
            <a:graphicFrameLocks noChangeAspect="1"/>
          </p:cNvGraphicFramePr>
          <p:nvPr>
            <p:extLst>
              <p:ext uri="{D42A27DB-BD31-4B8C-83A1-F6EECF244321}">
                <p14:modId xmlns:p14="http://schemas.microsoft.com/office/powerpoint/2010/main" val="2804876927"/>
              </p:ext>
            </p:extLst>
          </p:nvPr>
        </p:nvGraphicFramePr>
        <p:xfrm>
          <a:off x="756458" y="4572000"/>
          <a:ext cx="1447800" cy="355600"/>
        </p:xfrm>
        <a:graphic>
          <a:graphicData uri="http://schemas.openxmlformats.org/presentationml/2006/ole">
            <mc:AlternateContent xmlns:mc="http://schemas.openxmlformats.org/markup-compatibility/2006">
              <mc:Choice xmlns:v="urn:schemas-microsoft-com:vml" Requires="v">
                <p:oleObj spid="_x0000_s118369" name="Equation" r:id="rId8" imgW="1447172" imgH="355446" progId="Equation.DSMT4">
                  <p:embed/>
                </p:oleObj>
              </mc:Choice>
              <mc:Fallback>
                <p:oleObj name="Equation" r:id="rId8" imgW="1447172" imgH="355446" progId="Equation.DSMT4">
                  <p:embed/>
                  <p:pic>
                    <p:nvPicPr>
                      <p:cNvPr id="31759"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458" y="4572000"/>
                        <a:ext cx="1447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4258" y="4622800"/>
            <a:ext cx="157942" cy="340822"/>
          </a:xfrm>
          <a:prstGeom prst="rect">
            <a:avLst/>
          </a:prstGeom>
        </p:spPr>
      </p:pic>
      <p:sp>
        <p:nvSpPr>
          <p:cNvPr id="3" name="Content Placeholder 2"/>
          <p:cNvSpPr>
            <a:spLocks noGrp="1"/>
          </p:cNvSpPr>
          <p:nvPr>
            <p:ph idx="1"/>
          </p:nvPr>
        </p:nvSpPr>
        <p:spPr>
          <a:xfrm>
            <a:off x="3962400" y="990600"/>
            <a:ext cx="4724400" cy="1066800"/>
          </a:xfrm>
        </p:spPr>
        <p:txBody>
          <a:bodyPr/>
          <a:lstStyle/>
          <a:p>
            <a:pPr marL="292608" indent="-292608">
              <a:lnSpc>
                <a:spcPct val="90000"/>
              </a:lnSpc>
              <a:spcBef>
                <a:spcPts val="1000"/>
              </a:spcBef>
              <a:spcAft>
                <a:spcPts val="0"/>
              </a:spcAft>
              <a:buFont typeface="Arial" panose="020B0604020202020204" pitchFamily="34" charset="0"/>
              <a:buChar char="•"/>
            </a:pPr>
            <a:r>
              <a:rPr lang="en-US" altLang="en-US" sz="2000" dirty="0"/>
              <a:t>Determine the acceleration of the cord by evaluating the tangential acceleration of the point </a:t>
            </a:r>
            <a:r>
              <a:rPr lang="en-US" altLang="en-US" sz="2000" i="1" dirty="0"/>
              <a:t>A</a:t>
            </a:r>
            <a:r>
              <a:rPr lang="en-US" altLang="en-US" sz="2000" dirty="0"/>
              <a:t> on the disk.</a:t>
            </a:r>
          </a:p>
        </p:txBody>
      </p:sp>
      <p:graphicFrame>
        <p:nvGraphicFramePr>
          <p:cNvPr id="14" name="Object 3"/>
          <p:cNvGraphicFramePr>
            <a:graphicFrameLocks noChangeAspect="1"/>
          </p:cNvGraphicFramePr>
          <p:nvPr>
            <p:extLst>
              <p:ext uri="{D42A27DB-BD31-4B8C-83A1-F6EECF244321}">
                <p14:modId xmlns:p14="http://schemas.microsoft.com/office/powerpoint/2010/main" val="3879226557"/>
              </p:ext>
            </p:extLst>
          </p:nvPr>
        </p:nvGraphicFramePr>
        <p:xfrm>
          <a:off x="4191000" y="2135341"/>
          <a:ext cx="3467100" cy="749300"/>
        </p:xfrm>
        <a:graphic>
          <a:graphicData uri="http://schemas.openxmlformats.org/presentationml/2006/ole">
            <mc:AlternateContent xmlns:mc="http://schemas.openxmlformats.org/markup-compatibility/2006">
              <mc:Choice xmlns:v="urn:schemas-microsoft-com:vml" Requires="v">
                <p:oleObj spid="_x0000_s118370" name="Equation" r:id="rId11" imgW="3467100" imgH="749300" progId="Equation.3">
                  <p:embed/>
                </p:oleObj>
              </mc:Choice>
              <mc:Fallback>
                <p:oleObj name="Equation" r:id="rId11" imgW="3467100" imgH="749300" progId="Equation.3">
                  <p:embed/>
                  <p:pic>
                    <p:nvPicPr>
                      <p:cNvPr id="31753"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1000" y="2135341"/>
                        <a:ext cx="34671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2776460103"/>
              </p:ext>
            </p:extLst>
          </p:nvPr>
        </p:nvGraphicFramePr>
        <p:xfrm>
          <a:off x="6705600" y="3019843"/>
          <a:ext cx="1689882" cy="345241"/>
        </p:xfrm>
        <a:graphic>
          <a:graphicData uri="http://schemas.openxmlformats.org/presentationml/2006/ole">
            <mc:AlternateContent xmlns:mc="http://schemas.openxmlformats.org/markup-compatibility/2006">
              <mc:Choice xmlns:v="urn:schemas-microsoft-com:vml" Requires="v">
                <p:oleObj spid="_x0000_s118371" name="Equation" r:id="rId13" imgW="1180800" imgH="241200" progId="Equation.DSMT4">
                  <p:embed/>
                </p:oleObj>
              </mc:Choice>
              <mc:Fallback>
                <p:oleObj name="Equation" r:id="rId13" imgW="1180800" imgH="241200" progId="Equation.DSMT4">
                  <p:embed/>
                  <p:pic>
                    <p:nvPicPr>
                      <p:cNvPr id="31757" name="Object 4"/>
                      <p:cNvPicPr>
                        <a:picLocks noChangeAspect="1" noChangeArrowheads="1"/>
                      </p:cNvPicPr>
                      <p:nvPr/>
                    </p:nvPicPr>
                    <p:blipFill>
                      <a:blip r:embed="rId14"/>
                      <a:srcRect/>
                      <a:stretch>
                        <a:fillRect/>
                      </a:stretch>
                    </p:blipFill>
                    <p:spPr bwMode="auto">
                      <a:xfrm>
                        <a:off x="6705600" y="3019843"/>
                        <a:ext cx="1689882" cy="345241"/>
                      </a:xfrm>
                      <a:prstGeom prst="rect">
                        <a:avLst/>
                      </a:prstGeom>
                      <a:noFill/>
                      <a:ln>
                        <a:solidFill>
                          <a:srgbClr val="AD0B1E"/>
                        </a:solidFill>
                      </a:ln>
                      <a:effectLst/>
                    </p:spPr>
                  </p:pic>
                </p:oleObj>
              </mc:Fallback>
            </mc:AlternateContent>
          </a:graphicData>
        </a:graphic>
      </p:graphicFrame>
      <p:sp>
        <p:nvSpPr>
          <p:cNvPr id="7" name="Content Placeholder 6"/>
          <p:cNvSpPr>
            <a:spLocks noGrp="1"/>
          </p:cNvSpPr>
          <p:nvPr>
            <p:ph idx="14"/>
          </p:nvPr>
        </p:nvSpPr>
        <p:spPr>
          <a:xfrm>
            <a:off x="3886200" y="3586976"/>
            <a:ext cx="4724400" cy="2737624"/>
          </a:xfrm>
        </p:spPr>
        <p:txBody>
          <a:bodyPr/>
          <a:lstStyle/>
          <a:p>
            <a:pPr>
              <a:spcBef>
                <a:spcPct val="50000"/>
              </a:spcBef>
              <a:spcAft>
                <a:spcPts val="0"/>
              </a:spcAft>
            </a:pPr>
            <a:r>
              <a:rPr lang="en-US" altLang="en-US" sz="2000" b="1" dirty="0">
                <a:solidFill>
                  <a:srgbClr val="AD0B1E"/>
                </a:solidFill>
              </a:rPr>
              <a:t>Reflect and Think:</a:t>
            </a:r>
          </a:p>
          <a:p>
            <a:pPr marL="292608" indent="-292608">
              <a:lnSpc>
                <a:spcPct val="90000"/>
              </a:lnSpc>
              <a:spcBef>
                <a:spcPts val="1000"/>
              </a:spcBef>
              <a:spcAft>
                <a:spcPts val="0"/>
              </a:spcAft>
              <a:buFont typeface="Arial" panose="020B0604020202020204" pitchFamily="34" charset="0"/>
              <a:buChar char="•"/>
            </a:pPr>
            <a:r>
              <a:rPr lang="en-US" altLang="en-US" sz="2000" dirty="0"/>
              <a:t>The angular acceleration is clockwise, as we would expect. A similar analysis would apply in many practical situations, such as pulling wire off a spool or paper off a roll. In such cases, you would need to be sure that the tension pulling on the disk is not larger than the tensile strength of the material.</a:t>
            </a:r>
          </a:p>
        </p:txBody>
      </p:sp>
    </p:spTree>
    <p:extLst>
      <p:ext uri="{BB962C8B-B14F-4D97-AF65-F5344CB8AC3E}">
        <p14:creationId xmlns:p14="http://schemas.microsoft.com/office/powerpoint/2010/main" val="152328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16.6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014210"/>
            <a:ext cx="2449959" cy="2109990"/>
          </a:xfrm>
          <a:prstGeom prst="rect">
            <a:avLst/>
          </a:prstGeom>
        </p:spPr>
      </p:pic>
      <p:sp>
        <p:nvSpPr>
          <p:cNvPr id="3" name="Content Placeholder 2"/>
          <p:cNvSpPr>
            <a:spLocks noGrp="1"/>
          </p:cNvSpPr>
          <p:nvPr>
            <p:ph idx="1"/>
          </p:nvPr>
        </p:nvSpPr>
        <p:spPr>
          <a:xfrm>
            <a:off x="457200" y="3124200"/>
            <a:ext cx="4114800" cy="3429000"/>
          </a:xfrm>
        </p:spPr>
        <p:txBody>
          <a:bodyPr/>
          <a:lstStyle/>
          <a:p>
            <a:pPr>
              <a:spcBef>
                <a:spcPct val="50000"/>
              </a:spcBef>
            </a:pPr>
            <a:r>
              <a:rPr lang="en-US" altLang="en-US" sz="2000" dirty="0"/>
              <a:t>A uniform sphere of mass </a:t>
            </a:r>
            <a:r>
              <a:rPr lang="en-US" altLang="en-US" sz="2000" i="1" dirty="0"/>
              <a:t>m</a:t>
            </a:r>
            <a:r>
              <a:rPr lang="en-US" altLang="en-US" sz="2000" dirty="0"/>
              <a:t> and radius </a:t>
            </a:r>
            <a:r>
              <a:rPr lang="en-US" altLang="en-US" sz="2000" i="1" dirty="0"/>
              <a:t>r</a:t>
            </a:r>
            <a:r>
              <a:rPr lang="en-US" altLang="en-US" sz="2000" dirty="0"/>
              <a:t> is projected along a rough horizontal surface with a linear velocity </a:t>
            </a:r>
            <a:r>
              <a:rPr lang="en-US" altLang="en-US" sz="2000" i="1" dirty="0"/>
              <a:t>v</a:t>
            </a:r>
            <a:r>
              <a:rPr lang="en-US" altLang="en-US" sz="2000" baseline="-25000" dirty="0"/>
              <a:t>0</a:t>
            </a:r>
            <a:r>
              <a:rPr lang="en-US" altLang="en-US" sz="2000" dirty="0"/>
              <a:t>. The coefficient of kinetic friction between the sphere and the surface is </a:t>
            </a:r>
            <a:r>
              <a:rPr lang="en-US" altLang="en-US" sz="2000" i="1" dirty="0">
                <a:latin typeface="Symbol" pitchFamily="18" charset="2"/>
              </a:rPr>
              <a:t>m</a:t>
            </a:r>
            <a:r>
              <a:rPr lang="en-US" altLang="en-US" sz="2000" i="1" baseline="-25000" dirty="0"/>
              <a:t>k</a:t>
            </a:r>
            <a:r>
              <a:rPr lang="en-US" altLang="en-US" sz="2000" dirty="0"/>
              <a:t>.</a:t>
            </a:r>
          </a:p>
          <a:p>
            <a:pPr>
              <a:spcBef>
                <a:spcPct val="50000"/>
              </a:spcBef>
            </a:pPr>
            <a:r>
              <a:rPr lang="en-US" altLang="en-US" sz="2000" dirty="0"/>
              <a:t>Determine: (</a:t>
            </a:r>
            <a:r>
              <a:rPr lang="en-US" altLang="en-US" sz="2000" i="1" dirty="0"/>
              <a:t>a</a:t>
            </a:r>
            <a:r>
              <a:rPr lang="en-US" altLang="en-US" sz="2000" dirty="0"/>
              <a:t>) the time </a:t>
            </a:r>
            <a:r>
              <a:rPr lang="en-US" altLang="en-US" sz="2000" i="1" dirty="0"/>
              <a:t>t</a:t>
            </a:r>
            <a:r>
              <a:rPr lang="en-US" altLang="en-US" sz="2000" baseline="-25000" dirty="0"/>
              <a:t>1</a:t>
            </a:r>
            <a:r>
              <a:rPr lang="en-US" altLang="en-US" sz="2000" dirty="0"/>
              <a:t> at which the sphere will start rolling without sliding, and (</a:t>
            </a:r>
            <a:r>
              <a:rPr lang="en-US" altLang="en-US" sz="2000" i="1" dirty="0"/>
              <a:t>b</a:t>
            </a:r>
            <a:r>
              <a:rPr lang="en-US" altLang="en-US" sz="2000" dirty="0"/>
              <a:t>) the linear and angular velocities of the sphere at time </a:t>
            </a:r>
            <a:r>
              <a:rPr lang="en-US" altLang="en-US" sz="2000" i="1" dirty="0"/>
              <a:t>t</a:t>
            </a:r>
            <a:r>
              <a:rPr lang="en-US" altLang="en-US" sz="2000" baseline="-25000" dirty="0"/>
              <a:t>1</a:t>
            </a:r>
            <a:r>
              <a:rPr lang="en-US" altLang="en-US" sz="2000" dirty="0"/>
              <a:t>.</a:t>
            </a:r>
          </a:p>
        </p:txBody>
      </p:sp>
      <p:sp>
        <p:nvSpPr>
          <p:cNvPr id="9" name="Content Placeholder 8"/>
          <p:cNvSpPr>
            <a:spLocks noGrp="1"/>
          </p:cNvSpPr>
          <p:nvPr>
            <p:ph idx="16"/>
          </p:nvPr>
        </p:nvSpPr>
        <p:spPr>
          <a:xfrm>
            <a:off x="4572000" y="1143000"/>
            <a:ext cx="4114800" cy="1828800"/>
          </a:xfrm>
        </p:spPr>
        <p:txBody>
          <a:bodyPr/>
          <a:lstStyle/>
          <a:p>
            <a:pPr>
              <a:spcBef>
                <a:spcPct val="50000"/>
              </a:spcBef>
            </a:pPr>
            <a:r>
              <a:rPr lang="en-US" altLang="en-US" sz="2000" b="1" dirty="0">
                <a:solidFill>
                  <a:srgbClr val="AD0B1E"/>
                </a:solidFill>
              </a:rPr>
              <a:t>Strategy:</a:t>
            </a:r>
          </a:p>
          <a:p>
            <a:pPr marL="342900" indent="-342900">
              <a:spcBef>
                <a:spcPct val="50000"/>
              </a:spcBef>
              <a:buFont typeface="Arial" panose="020B0604020202020204" pitchFamily="34" charset="0"/>
              <a:buChar char="•"/>
            </a:pPr>
            <a:r>
              <a:rPr lang="en-US" altLang="en-US" sz="2000" dirty="0"/>
              <a:t>Draw the free-body-diagram equation expressing the equivalence of the external and effective forces on the sphere.</a:t>
            </a:r>
          </a:p>
        </p:txBody>
      </p:sp>
      <p:sp>
        <p:nvSpPr>
          <p:cNvPr id="10" name="Content Placeholder 9"/>
          <p:cNvSpPr>
            <a:spLocks noGrp="1"/>
          </p:cNvSpPr>
          <p:nvPr>
            <p:ph idx="17"/>
          </p:nvPr>
        </p:nvSpPr>
        <p:spPr>
          <a:xfrm>
            <a:off x="4572000" y="3083311"/>
            <a:ext cx="4114800" cy="1629938"/>
          </a:xfrm>
        </p:spPr>
        <p:txBody>
          <a:bodyPr/>
          <a:lstStyle/>
          <a:p>
            <a:pPr marL="342900" indent="-342900">
              <a:buFont typeface="Arial" panose="020B0604020202020204" pitchFamily="34" charset="0"/>
              <a:buChar char="•"/>
            </a:pPr>
            <a:r>
              <a:rPr lang="en-US" altLang="en-US" sz="2000" dirty="0"/>
              <a:t>Solve the three corresponding scalar equilibrium equations for the normal reaction from the surface and the linear and angular accelerations of the sphere.</a:t>
            </a:r>
          </a:p>
        </p:txBody>
      </p:sp>
      <p:sp>
        <p:nvSpPr>
          <p:cNvPr id="11" name="Content Placeholder 10"/>
          <p:cNvSpPr>
            <a:spLocks noGrp="1"/>
          </p:cNvSpPr>
          <p:nvPr>
            <p:ph idx="18"/>
          </p:nvPr>
        </p:nvSpPr>
        <p:spPr>
          <a:xfrm>
            <a:off x="4572000" y="4713249"/>
            <a:ext cx="4114800" cy="1916151"/>
          </a:xfrm>
        </p:spPr>
        <p:txBody>
          <a:bodyPr/>
          <a:lstStyle/>
          <a:p>
            <a:pPr marL="342900" indent="-342900">
              <a:buFont typeface="Arial" panose="020B0604020202020204" pitchFamily="34" charset="0"/>
              <a:buChar char="•"/>
            </a:pPr>
            <a:r>
              <a:rPr lang="en-US" altLang="en-US" sz="2000" dirty="0"/>
              <a:t>Apply the kinematic relations for uniformly accelerated motion to determine the time at which the tangential velocity of the sphere at the surface is zero, that is when the sphere stops sliding.</a:t>
            </a:r>
          </a:p>
        </p:txBody>
      </p:sp>
    </p:spTree>
    <p:extLst>
      <p:ext uri="{BB962C8B-B14F-4D97-AF65-F5344CB8AC3E}">
        <p14:creationId xmlns:p14="http://schemas.microsoft.com/office/powerpoint/2010/main" val="379691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build="p"/>
      <p:bldP spid="1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16.6</a:t>
            </a:r>
            <a:r>
              <a:rPr lang="en-US" altLang="en-US" b="1" baseline="0" dirty="0">
                <a:solidFill>
                  <a:srgbClr val="AD0B1E"/>
                </a:solidFill>
                <a:ea typeface="ＭＳ Ｐゴシック" pitchFamily="34" charset="-128"/>
              </a:rPr>
              <a:t> </a:t>
            </a:r>
            <a:r>
              <a:rPr lang="en-US" altLang="en-US" sz="1000" b="1" baseline="0" dirty="0">
                <a:solidFill>
                  <a:srgbClr val="AD0B1E"/>
                </a:solidFill>
                <a:ea typeface="ＭＳ Ｐゴシック" pitchFamily="34" charset="-128"/>
              </a:rPr>
              <a:t>2</a:t>
            </a:r>
            <a:endParaRPr lang="en-US" sz="1000" b="1" dirty="0">
              <a:solidFill>
                <a:srgbClr val="AD0B1E"/>
              </a:solidFill>
            </a:endParaRPr>
          </a:p>
        </p:txBody>
      </p:sp>
      <p:pic>
        <p:nvPicPr>
          <p:cNvPr id="4" name="Picture 3" descr="The FBD shows weight W acting downward at center of mass G, normal force N acting upward and friction force F acting to the left at point of contact with suface. The KD shows the rotational inertial term clockwise, and the linear inertial term going to the right at 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219200"/>
            <a:ext cx="3085818" cy="1589464"/>
          </a:xfrm>
          <a:prstGeom prst="rect">
            <a:avLst/>
          </a:prstGeom>
        </p:spPr>
      </p:pic>
      <p:sp>
        <p:nvSpPr>
          <p:cNvPr id="3" name="Content Placeholder 2"/>
          <p:cNvSpPr>
            <a:spLocks noGrp="1"/>
          </p:cNvSpPr>
          <p:nvPr>
            <p:ph idx="1"/>
          </p:nvPr>
        </p:nvSpPr>
        <p:spPr>
          <a:xfrm>
            <a:off x="3505200" y="914400"/>
            <a:ext cx="5181600" cy="1327150"/>
          </a:xfrm>
        </p:spPr>
        <p:txBody>
          <a:bodyPr/>
          <a:lstStyle/>
          <a:p>
            <a:r>
              <a:rPr lang="en-US" altLang="en-US" sz="1800" b="1" dirty="0">
                <a:solidFill>
                  <a:srgbClr val="AD0B1E"/>
                </a:solidFill>
              </a:rPr>
              <a:t>Modeling and Analysis:</a:t>
            </a:r>
          </a:p>
          <a:p>
            <a:pPr marL="342900" indent="-342900">
              <a:buFont typeface="Arial" panose="020B0604020202020204" pitchFamily="34" charset="0"/>
              <a:buChar char="•"/>
            </a:pPr>
            <a:r>
              <a:rPr lang="en-US" altLang="en-US" sz="1800" dirty="0"/>
              <a:t>Draw the free-body-diagram equation expressing the equivalence of the external and effective forces on the disk.</a:t>
            </a:r>
          </a:p>
        </p:txBody>
      </p:sp>
      <p:sp>
        <p:nvSpPr>
          <p:cNvPr id="8" name="Content Placeholder 7"/>
          <p:cNvSpPr>
            <a:spLocks noGrp="1"/>
          </p:cNvSpPr>
          <p:nvPr>
            <p:ph idx="15"/>
          </p:nvPr>
        </p:nvSpPr>
        <p:spPr>
          <a:xfrm>
            <a:off x="3505200" y="2286000"/>
            <a:ext cx="5181600" cy="352425"/>
          </a:xfrm>
        </p:spPr>
        <p:txBody>
          <a:bodyPr/>
          <a:lstStyle/>
          <a:p>
            <a:pPr marL="342900" indent="-342900">
              <a:buFont typeface="Arial" panose="020B0604020202020204" pitchFamily="34" charset="0"/>
              <a:buChar char="•"/>
            </a:pPr>
            <a:r>
              <a:rPr lang="en-US" altLang="en-US" sz="1800" dirty="0"/>
              <a:t>Solve the three scalar equilibrium equations.</a:t>
            </a:r>
          </a:p>
        </p:txBody>
      </p:sp>
      <p:graphicFrame>
        <p:nvGraphicFramePr>
          <p:cNvPr id="17" name="Object 14"/>
          <p:cNvGraphicFramePr>
            <a:graphicFrameLocks noChangeAspect="1"/>
          </p:cNvGraphicFramePr>
          <p:nvPr>
            <p:extLst>
              <p:ext uri="{D42A27DB-BD31-4B8C-83A1-F6EECF244321}">
                <p14:modId xmlns:p14="http://schemas.microsoft.com/office/powerpoint/2010/main" val="1939762673"/>
              </p:ext>
            </p:extLst>
          </p:nvPr>
        </p:nvGraphicFramePr>
        <p:xfrm>
          <a:off x="4022725" y="2667000"/>
          <a:ext cx="1395412" cy="382587"/>
        </p:xfrm>
        <a:graphic>
          <a:graphicData uri="http://schemas.openxmlformats.org/presentationml/2006/ole">
            <mc:AlternateContent xmlns:mc="http://schemas.openxmlformats.org/markup-compatibility/2006">
              <mc:Choice xmlns:v="urn:schemas-microsoft-com:vml" Requires="v">
                <p:oleObj spid="_x0000_s149589" name="Equation" r:id="rId5" imgW="965160" imgH="253800" progId="Equation.DSMT4">
                  <p:embed/>
                </p:oleObj>
              </mc:Choice>
              <mc:Fallback>
                <p:oleObj name="Equation" r:id="rId5" imgW="965160" imgH="253800" progId="Equation.DSMT4">
                  <p:embed/>
                  <p:pic>
                    <p:nvPicPr>
                      <p:cNvPr id="17" name="Object 14"/>
                      <p:cNvPicPr>
                        <a:picLocks noChangeAspect="1" noChangeArrowheads="1"/>
                      </p:cNvPicPr>
                      <p:nvPr/>
                    </p:nvPicPr>
                    <p:blipFill>
                      <a:blip r:embed="rId6"/>
                      <a:srcRect/>
                      <a:stretch>
                        <a:fillRect/>
                      </a:stretch>
                    </p:blipFill>
                    <p:spPr bwMode="auto">
                      <a:xfrm>
                        <a:off x="4022725" y="2667000"/>
                        <a:ext cx="1395412" cy="382587"/>
                      </a:xfrm>
                      <a:prstGeom prst="rect">
                        <a:avLst/>
                      </a:prstGeom>
                      <a:noFill/>
                      <a:ln>
                        <a:noFill/>
                      </a:ln>
                      <a:effectLst/>
                    </p:spPr>
                  </p:pic>
                </p:oleObj>
              </mc:Fallback>
            </mc:AlternateContent>
          </a:graphicData>
        </a:graphic>
      </p:graphicFrame>
      <p:graphicFrame>
        <p:nvGraphicFramePr>
          <p:cNvPr id="25" name="Object 10"/>
          <p:cNvGraphicFramePr>
            <a:graphicFrameLocks noChangeAspect="1"/>
          </p:cNvGraphicFramePr>
          <p:nvPr>
            <p:extLst>
              <p:ext uri="{D42A27DB-BD31-4B8C-83A1-F6EECF244321}">
                <p14:modId xmlns:p14="http://schemas.microsoft.com/office/powerpoint/2010/main" val="3548617571"/>
              </p:ext>
            </p:extLst>
          </p:nvPr>
        </p:nvGraphicFramePr>
        <p:xfrm>
          <a:off x="4175125" y="3181350"/>
          <a:ext cx="990600" cy="228600"/>
        </p:xfrm>
        <a:graphic>
          <a:graphicData uri="http://schemas.openxmlformats.org/presentationml/2006/ole">
            <mc:AlternateContent xmlns:mc="http://schemas.openxmlformats.org/markup-compatibility/2006">
              <mc:Choice xmlns:v="urn:schemas-microsoft-com:vml" Requires="v">
                <p:oleObj spid="_x0000_s149590" name="Equation" r:id="rId7" imgW="990600" imgH="228600" progId="Equation.DSMT4">
                  <p:embed/>
                </p:oleObj>
              </mc:Choice>
              <mc:Fallback>
                <p:oleObj name="Equation" r:id="rId7" imgW="990600" imgH="228600" progId="Equation.DSMT4">
                  <p:embed/>
                  <p:pic>
                    <p:nvPicPr>
                      <p:cNvPr id="3381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5125" y="3181350"/>
                        <a:ext cx="990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1"/>
          <p:cNvGraphicFramePr>
            <a:graphicFrameLocks noChangeAspect="1"/>
          </p:cNvGraphicFramePr>
          <p:nvPr>
            <p:extLst>
              <p:ext uri="{D42A27DB-BD31-4B8C-83A1-F6EECF244321}">
                <p14:modId xmlns:p14="http://schemas.microsoft.com/office/powerpoint/2010/main" val="988963160"/>
              </p:ext>
            </p:extLst>
          </p:nvPr>
        </p:nvGraphicFramePr>
        <p:xfrm>
          <a:off x="6654800" y="3162300"/>
          <a:ext cx="1193800" cy="266700"/>
        </p:xfrm>
        <a:graphic>
          <a:graphicData uri="http://schemas.openxmlformats.org/presentationml/2006/ole">
            <mc:AlternateContent xmlns:mc="http://schemas.openxmlformats.org/markup-compatibility/2006">
              <mc:Choice xmlns:v="urn:schemas-microsoft-com:vml" Requires="v">
                <p:oleObj spid="_x0000_s149591" name="Equation" r:id="rId9" imgW="1193282" imgH="266584" progId="Equation.3">
                  <p:embed/>
                </p:oleObj>
              </mc:Choice>
              <mc:Fallback>
                <p:oleObj name="Equation" r:id="rId9" imgW="1193282" imgH="266584" progId="Equation.3">
                  <p:embed/>
                  <p:pic>
                    <p:nvPicPr>
                      <p:cNvPr id="33815"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4800" y="3162300"/>
                        <a:ext cx="11938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8"/>
          <p:cNvGraphicFramePr>
            <a:graphicFrameLocks noChangeAspect="1"/>
          </p:cNvGraphicFramePr>
          <p:nvPr>
            <p:extLst>
              <p:ext uri="{D42A27DB-BD31-4B8C-83A1-F6EECF244321}">
                <p14:modId xmlns:p14="http://schemas.microsoft.com/office/powerpoint/2010/main" val="791381731"/>
              </p:ext>
            </p:extLst>
          </p:nvPr>
        </p:nvGraphicFramePr>
        <p:xfrm>
          <a:off x="3960813" y="3505200"/>
          <a:ext cx="1377950" cy="387350"/>
        </p:xfrm>
        <a:graphic>
          <a:graphicData uri="http://schemas.openxmlformats.org/presentationml/2006/ole">
            <mc:AlternateContent xmlns:mc="http://schemas.openxmlformats.org/markup-compatibility/2006">
              <mc:Choice xmlns:v="urn:schemas-microsoft-com:vml" Requires="v">
                <p:oleObj spid="_x0000_s149592" name="Equation" r:id="rId11" imgW="952200" imgH="253800" progId="Equation.DSMT4">
                  <p:embed/>
                </p:oleObj>
              </mc:Choice>
              <mc:Fallback>
                <p:oleObj name="Equation" r:id="rId11" imgW="952200" imgH="253800" progId="Equation.DSMT4">
                  <p:embed/>
                  <p:pic>
                    <p:nvPicPr>
                      <p:cNvPr id="33810" name="Object 8"/>
                      <p:cNvPicPr>
                        <a:picLocks noChangeAspect="1" noChangeArrowheads="1"/>
                      </p:cNvPicPr>
                      <p:nvPr/>
                    </p:nvPicPr>
                    <p:blipFill>
                      <a:blip r:embed="rId12"/>
                      <a:srcRect/>
                      <a:stretch>
                        <a:fillRect/>
                      </a:stretch>
                    </p:blipFill>
                    <p:spPr bwMode="auto">
                      <a:xfrm>
                        <a:off x="3960813" y="3505200"/>
                        <a:ext cx="1377950" cy="387350"/>
                      </a:xfrm>
                      <a:prstGeom prst="rect">
                        <a:avLst/>
                      </a:prstGeom>
                      <a:noFill/>
                      <a:ln>
                        <a:noFill/>
                      </a:ln>
                      <a:effectLst/>
                    </p:spPr>
                  </p:pic>
                </p:oleObj>
              </mc:Fallback>
            </mc:AlternateContent>
          </a:graphicData>
        </a:graphic>
      </p:graphicFrame>
      <p:graphicFrame>
        <p:nvGraphicFramePr>
          <p:cNvPr id="28" name="Object 6"/>
          <p:cNvGraphicFramePr>
            <a:graphicFrameLocks noChangeAspect="1"/>
          </p:cNvGraphicFramePr>
          <p:nvPr>
            <p:extLst>
              <p:ext uri="{D42A27DB-BD31-4B8C-83A1-F6EECF244321}">
                <p14:modId xmlns:p14="http://schemas.microsoft.com/office/powerpoint/2010/main" val="1781665816"/>
              </p:ext>
            </p:extLst>
          </p:nvPr>
        </p:nvGraphicFramePr>
        <p:xfrm>
          <a:off x="4132262" y="3968750"/>
          <a:ext cx="1282700" cy="622300"/>
        </p:xfrm>
        <a:graphic>
          <a:graphicData uri="http://schemas.openxmlformats.org/presentationml/2006/ole">
            <mc:AlternateContent xmlns:mc="http://schemas.openxmlformats.org/markup-compatibility/2006">
              <mc:Choice xmlns:v="urn:schemas-microsoft-com:vml" Requires="v">
                <p:oleObj spid="_x0000_s149593" name="Equation" r:id="rId13" imgW="1282700" imgH="622300" progId="Equation.3">
                  <p:embed/>
                </p:oleObj>
              </mc:Choice>
              <mc:Fallback>
                <p:oleObj name="Equation" r:id="rId13" imgW="1282700" imgH="622300" progId="Equation.3">
                  <p:embed/>
                  <p:pic>
                    <p:nvPicPr>
                      <p:cNvPr id="33808"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2262" y="3968750"/>
                        <a:ext cx="12827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7"/>
          <p:cNvGraphicFramePr>
            <a:graphicFrameLocks noChangeAspect="1"/>
          </p:cNvGraphicFramePr>
          <p:nvPr>
            <p:extLst>
              <p:ext uri="{D42A27DB-BD31-4B8C-83A1-F6EECF244321}">
                <p14:modId xmlns:p14="http://schemas.microsoft.com/office/powerpoint/2010/main" val="4021936969"/>
              </p:ext>
            </p:extLst>
          </p:nvPr>
        </p:nvGraphicFramePr>
        <p:xfrm>
          <a:off x="6611937" y="4197350"/>
          <a:ext cx="927100" cy="292100"/>
        </p:xfrm>
        <a:graphic>
          <a:graphicData uri="http://schemas.openxmlformats.org/presentationml/2006/ole">
            <mc:AlternateContent xmlns:mc="http://schemas.openxmlformats.org/markup-compatibility/2006">
              <mc:Choice xmlns:v="urn:schemas-microsoft-com:vml" Requires="v">
                <p:oleObj spid="_x0000_s149594" name="Equation" r:id="rId15" imgW="927100" imgH="292100" progId="Equation.3">
                  <p:embed/>
                </p:oleObj>
              </mc:Choice>
              <mc:Fallback>
                <p:oleObj name="Equation" r:id="rId15" imgW="927100" imgH="292100" progId="Equation.3">
                  <p:embed/>
                  <p:pic>
                    <p:nvPicPr>
                      <p:cNvPr id="33809"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11937" y="4197350"/>
                        <a:ext cx="9271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3716" y="4672051"/>
            <a:ext cx="289728" cy="339395"/>
          </a:xfrm>
          <a:prstGeom prst="rect">
            <a:avLst/>
          </a:prstGeom>
        </p:spPr>
      </p:pic>
      <p:graphicFrame>
        <p:nvGraphicFramePr>
          <p:cNvPr id="21" name="Object 9"/>
          <p:cNvGraphicFramePr>
            <a:graphicFrameLocks noChangeAspect="1"/>
          </p:cNvGraphicFramePr>
          <p:nvPr>
            <p:extLst>
              <p:ext uri="{D42A27DB-BD31-4B8C-83A1-F6EECF244321}">
                <p14:modId xmlns:p14="http://schemas.microsoft.com/office/powerpoint/2010/main" val="3673203769"/>
              </p:ext>
            </p:extLst>
          </p:nvPr>
        </p:nvGraphicFramePr>
        <p:xfrm>
          <a:off x="4175125" y="4648200"/>
          <a:ext cx="1195388" cy="396875"/>
        </p:xfrm>
        <a:graphic>
          <a:graphicData uri="http://schemas.openxmlformats.org/presentationml/2006/ole">
            <mc:AlternateContent xmlns:mc="http://schemas.openxmlformats.org/markup-compatibility/2006">
              <mc:Choice xmlns:v="urn:schemas-microsoft-com:vml" Requires="v">
                <p:oleObj spid="_x0000_s149595" name="Equation" r:id="rId18" imgW="774360" imgH="253800" progId="Equation.3">
                  <p:embed/>
                </p:oleObj>
              </mc:Choice>
              <mc:Fallback>
                <p:oleObj name="Equation" r:id="rId18" imgW="774360" imgH="253800" progId="Equation.3">
                  <p:embed/>
                  <p:pic>
                    <p:nvPicPr>
                      <p:cNvPr id="21" name="Object 9"/>
                      <p:cNvPicPr>
                        <a:picLocks noChangeAspect="1" noChangeArrowheads="1"/>
                      </p:cNvPicPr>
                      <p:nvPr/>
                    </p:nvPicPr>
                    <p:blipFill>
                      <a:blip r:embed="rId19"/>
                      <a:srcRect/>
                      <a:stretch>
                        <a:fillRect/>
                      </a:stretch>
                    </p:blipFill>
                    <p:spPr bwMode="auto">
                      <a:xfrm>
                        <a:off x="4175125" y="4648200"/>
                        <a:ext cx="1195388" cy="396875"/>
                      </a:xfrm>
                      <a:prstGeom prst="rect">
                        <a:avLst/>
                      </a:prstGeom>
                      <a:noFill/>
                      <a:ln>
                        <a:noFill/>
                      </a:ln>
                      <a:effectLst/>
                    </p:spPr>
                  </p:pic>
                </p:oleObj>
              </mc:Fallback>
            </mc:AlternateContent>
          </a:graphicData>
        </a:graphic>
      </p:graphicFrame>
      <p:graphicFrame>
        <p:nvGraphicFramePr>
          <p:cNvPr id="30" name="Object 2"/>
          <p:cNvGraphicFramePr>
            <a:graphicFrameLocks noChangeAspect="1"/>
          </p:cNvGraphicFramePr>
          <p:nvPr>
            <p:extLst>
              <p:ext uri="{D42A27DB-BD31-4B8C-83A1-F6EECF244321}">
                <p14:modId xmlns:p14="http://schemas.microsoft.com/office/powerpoint/2010/main" val="2286521083"/>
              </p:ext>
            </p:extLst>
          </p:nvPr>
        </p:nvGraphicFramePr>
        <p:xfrm>
          <a:off x="4403725" y="5105400"/>
          <a:ext cx="1841500" cy="749300"/>
        </p:xfrm>
        <a:graphic>
          <a:graphicData uri="http://schemas.openxmlformats.org/presentationml/2006/ole">
            <mc:AlternateContent xmlns:mc="http://schemas.openxmlformats.org/markup-compatibility/2006">
              <mc:Choice xmlns:v="urn:schemas-microsoft-com:vml" Requires="v">
                <p:oleObj spid="_x0000_s149596" name="Equation" r:id="rId20" imgW="1841500" imgH="749300" progId="Equation.3">
                  <p:embed/>
                </p:oleObj>
              </mc:Choice>
              <mc:Fallback>
                <p:oleObj name="Equation" r:id="rId20" imgW="1841500" imgH="749300" progId="Equation.3">
                  <p:embed/>
                  <p:pic>
                    <p:nvPicPr>
                      <p:cNvPr id="33802" name="Object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03725" y="5105400"/>
                        <a:ext cx="18415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3"/>
          <p:cNvGraphicFramePr>
            <a:graphicFrameLocks noChangeAspect="1"/>
          </p:cNvGraphicFramePr>
          <p:nvPr>
            <p:extLst>
              <p:ext uri="{D42A27DB-BD31-4B8C-83A1-F6EECF244321}">
                <p14:modId xmlns:p14="http://schemas.microsoft.com/office/powerpoint/2010/main" val="440797267"/>
              </p:ext>
            </p:extLst>
          </p:nvPr>
        </p:nvGraphicFramePr>
        <p:xfrm>
          <a:off x="6765925" y="5168900"/>
          <a:ext cx="1003300" cy="546100"/>
        </p:xfrm>
        <a:graphic>
          <a:graphicData uri="http://schemas.openxmlformats.org/presentationml/2006/ole">
            <mc:AlternateContent xmlns:mc="http://schemas.openxmlformats.org/markup-compatibility/2006">
              <mc:Choice xmlns:v="urn:schemas-microsoft-com:vml" Requires="v">
                <p:oleObj spid="_x0000_s149597" name="Equation" r:id="rId22" imgW="1002865" imgH="545863" progId="Equation.3">
                  <p:embed/>
                </p:oleObj>
              </mc:Choice>
              <mc:Fallback>
                <p:oleObj name="Equation" r:id="rId22" imgW="1002865" imgH="545863" progId="Equation.3">
                  <p:embed/>
                  <p:pic>
                    <p:nvPicPr>
                      <p:cNvPr id="33803" name="Object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65925" y="5168900"/>
                        <a:ext cx="10033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Content Placeholder 12"/>
          <p:cNvSpPr>
            <a:spLocks noGrp="1"/>
          </p:cNvSpPr>
          <p:nvPr>
            <p:ph idx="20"/>
          </p:nvPr>
        </p:nvSpPr>
        <p:spPr>
          <a:xfrm>
            <a:off x="457200" y="5943600"/>
            <a:ext cx="8229600" cy="578104"/>
          </a:xfrm>
        </p:spPr>
        <p:txBody>
          <a:bodyPr/>
          <a:lstStyle/>
          <a:p>
            <a:r>
              <a:rPr lang="en-US" altLang="en-US" sz="1800" u="sng" dirty="0"/>
              <a:t>Note</a:t>
            </a:r>
            <a:r>
              <a:rPr lang="en-US" altLang="en-US" sz="1800" dirty="0"/>
              <a:t>: As long as the sphere both rotates and slides, its linear and angular motions are uniformly accelerated.</a:t>
            </a:r>
          </a:p>
        </p:txBody>
      </p:sp>
    </p:spTree>
    <p:extLst>
      <p:ext uri="{BB962C8B-B14F-4D97-AF65-F5344CB8AC3E}">
        <p14:creationId xmlns:p14="http://schemas.microsoft.com/office/powerpoint/2010/main" val="3688062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3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16.6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96" y="1295400"/>
            <a:ext cx="2791504" cy="2207236"/>
          </a:xfrm>
          <a:prstGeom prst="rect">
            <a:avLst/>
          </a:prstGeom>
        </p:spPr>
      </p:pic>
      <p:graphicFrame>
        <p:nvGraphicFramePr>
          <p:cNvPr id="24" name="Object 9"/>
          <p:cNvGraphicFramePr>
            <a:graphicFrameLocks noChangeAspect="1"/>
          </p:cNvGraphicFramePr>
          <p:nvPr>
            <p:extLst>
              <p:ext uri="{D42A27DB-BD31-4B8C-83A1-F6EECF244321}">
                <p14:modId xmlns:p14="http://schemas.microsoft.com/office/powerpoint/2010/main" val="2013694825"/>
              </p:ext>
            </p:extLst>
          </p:nvPr>
        </p:nvGraphicFramePr>
        <p:xfrm>
          <a:off x="1055688" y="3738563"/>
          <a:ext cx="927100" cy="292100"/>
        </p:xfrm>
        <a:graphic>
          <a:graphicData uri="http://schemas.openxmlformats.org/presentationml/2006/ole">
            <mc:AlternateContent xmlns:mc="http://schemas.openxmlformats.org/markup-compatibility/2006">
              <mc:Choice xmlns:v="urn:schemas-microsoft-com:vml" Requires="v">
                <p:oleObj spid="_x0000_s145713" name="Equation" r:id="rId4" imgW="927100" imgH="292100" progId="Equation.3">
                  <p:embed/>
                </p:oleObj>
              </mc:Choice>
              <mc:Fallback>
                <p:oleObj name="Equation" r:id="rId4" imgW="927100" imgH="292100" progId="Equation.3">
                  <p:embed/>
                  <p:pic>
                    <p:nvPicPr>
                      <p:cNvPr id="34834"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688" y="3738563"/>
                        <a:ext cx="9271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0"/>
          <p:cNvGraphicFramePr>
            <a:graphicFrameLocks noChangeAspect="1"/>
          </p:cNvGraphicFramePr>
          <p:nvPr>
            <p:extLst>
              <p:ext uri="{D42A27DB-BD31-4B8C-83A1-F6EECF244321}">
                <p14:modId xmlns:p14="http://schemas.microsoft.com/office/powerpoint/2010/main" val="2139229604"/>
              </p:ext>
            </p:extLst>
          </p:nvPr>
        </p:nvGraphicFramePr>
        <p:xfrm>
          <a:off x="1004888" y="4211638"/>
          <a:ext cx="1003300" cy="546100"/>
        </p:xfrm>
        <a:graphic>
          <a:graphicData uri="http://schemas.openxmlformats.org/presentationml/2006/ole">
            <mc:AlternateContent xmlns:mc="http://schemas.openxmlformats.org/markup-compatibility/2006">
              <mc:Choice xmlns:v="urn:schemas-microsoft-com:vml" Requires="v">
                <p:oleObj spid="_x0000_s145714" name="Equation" r:id="rId6" imgW="1002865" imgH="545863" progId="Equation.3">
                  <p:embed/>
                </p:oleObj>
              </mc:Choice>
              <mc:Fallback>
                <p:oleObj name="Equation" r:id="rId6" imgW="1002865" imgH="545863" progId="Equation.3">
                  <p:embed/>
                  <p:pic>
                    <p:nvPicPr>
                      <p:cNvPr id="34835"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888" y="4211638"/>
                        <a:ext cx="10033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Content Placeholder 13"/>
          <p:cNvSpPr>
            <a:spLocks noGrp="1"/>
          </p:cNvSpPr>
          <p:nvPr>
            <p:ph idx="1"/>
          </p:nvPr>
        </p:nvSpPr>
        <p:spPr>
          <a:xfrm>
            <a:off x="3810000" y="990600"/>
            <a:ext cx="4876800" cy="1470412"/>
          </a:xfrm>
        </p:spPr>
        <p:txBody>
          <a:bodyPr/>
          <a:lstStyle/>
          <a:p>
            <a:pPr marL="292608" indent="-292608">
              <a:spcBef>
                <a:spcPts val="0"/>
              </a:spcBef>
              <a:spcAft>
                <a:spcPts val="0"/>
              </a:spcAft>
              <a:buFont typeface="Arial" panose="020B0604020202020204" pitchFamily="34" charset="0"/>
              <a:buChar char="•"/>
            </a:pPr>
            <a:r>
              <a:rPr lang="en-US" altLang="en-US" sz="1800" dirty="0"/>
              <a:t>Apply the kinematic relations for uniformly accelerated motion to determine the time at which the tangential velocity of the sphere at the surface is zero, that is when the sphere stops sliding.</a:t>
            </a:r>
          </a:p>
        </p:txBody>
      </p:sp>
      <p:graphicFrame>
        <p:nvGraphicFramePr>
          <p:cNvPr id="15" name="Object 11"/>
          <p:cNvGraphicFramePr>
            <a:graphicFrameLocks noChangeAspect="1"/>
          </p:cNvGraphicFramePr>
          <p:nvPr>
            <p:extLst>
              <p:ext uri="{D42A27DB-BD31-4B8C-83A1-F6EECF244321}">
                <p14:modId xmlns:p14="http://schemas.microsoft.com/office/powerpoint/2010/main" val="4171762041"/>
              </p:ext>
            </p:extLst>
          </p:nvPr>
        </p:nvGraphicFramePr>
        <p:xfrm>
          <a:off x="4241800" y="2590800"/>
          <a:ext cx="2055813" cy="346075"/>
        </p:xfrm>
        <a:graphic>
          <a:graphicData uri="http://schemas.openxmlformats.org/presentationml/2006/ole">
            <mc:AlternateContent xmlns:mc="http://schemas.openxmlformats.org/markup-compatibility/2006">
              <mc:Choice xmlns:v="urn:schemas-microsoft-com:vml" Requires="v">
                <p:oleObj spid="_x0000_s145715" name="Equation" r:id="rId8" imgW="1244520" imgH="228600" progId="Equation.3">
                  <p:embed/>
                </p:oleObj>
              </mc:Choice>
              <mc:Fallback>
                <p:oleObj name="Equation" r:id="rId8" imgW="1244520" imgH="228600" progId="Equation.3">
                  <p:embed/>
                  <p:pic>
                    <p:nvPicPr>
                      <p:cNvPr id="34837" name="Object 11"/>
                      <p:cNvPicPr>
                        <a:picLocks noChangeAspect="1" noChangeArrowheads="1"/>
                      </p:cNvPicPr>
                      <p:nvPr/>
                    </p:nvPicPr>
                    <p:blipFill>
                      <a:blip r:embed="rId9"/>
                      <a:srcRect/>
                      <a:stretch>
                        <a:fillRect/>
                      </a:stretch>
                    </p:blipFill>
                    <p:spPr bwMode="auto">
                      <a:xfrm>
                        <a:off x="4241800" y="2590800"/>
                        <a:ext cx="2055813" cy="346075"/>
                      </a:xfrm>
                      <a:prstGeom prst="rect">
                        <a:avLst/>
                      </a:prstGeom>
                      <a:noFill/>
                      <a:ln>
                        <a:noFill/>
                      </a:ln>
                      <a:effec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3990758563"/>
              </p:ext>
            </p:extLst>
          </p:nvPr>
        </p:nvGraphicFramePr>
        <p:xfrm>
          <a:off x="4254500" y="2989263"/>
          <a:ext cx="2527300" cy="596900"/>
        </p:xfrm>
        <a:graphic>
          <a:graphicData uri="http://schemas.openxmlformats.org/presentationml/2006/ole">
            <mc:AlternateContent xmlns:mc="http://schemas.openxmlformats.org/markup-compatibility/2006">
              <mc:Choice xmlns:v="urn:schemas-microsoft-com:vml" Requires="v">
                <p:oleObj spid="_x0000_s145716" name="Equation" r:id="rId10" imgW="2527300" imgH="596900" progId="Equation.3">
                  <p:embed/>
                </p:oleObj>
              </mc:Choice>
              <mc:Fallback>
                <p:oleObj name="Equation" r:id="rId10" imgW="2527300" imgH="596900" progId="Equation.3">
                  <p:embed/>
                  <p:pic>
                    <p:nvPicPr>
                      <p:cNvPr id="34838"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54500" y="2989263"/>
                        <a:ext cx="25273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3764280" y="3657600"/>
            <a:ext cx="4953000" cy="416312"/>
          </a:xfrm>
        </p:spPr>
        <p:txBody>
          <a:bodyPr/>
          <a:lstStyle/>
          <a:p>
            <a:r>
              <a:rPr lang="en-US" altLang="en-US" sz="2000" dirty="0"/>
              <a:t>At the instant </a:t>
            </a:r>
            <a:r>
              <a:rPr lang="en-US" altLang="en-US" sz="2000" i="1" dirty="0"/>
              <a:t>t</a:t>
            </a:r>
            <a:r>
              <a:rPr lang="en-US" altLang="en-US" sz="2000" baseline="-25000" dirty="0"/>
              <a:t>1</a:t>
            </a:r>
            <a:r>
              <a:rPr lang="en-US" altLang="en-US" sz="2000" dirty="0"/>
              <a:t> when the sphere stops sliding,</a:t>
            </a:r>
          </a:p>
        </p:txBody>
      </p:sp>
      <p:graphicFrame>
        <p:nvGraphicFramePr>
          <p:cNvPr id="17" name="Object 2"/>
          <p:cNvGraphicFramePr>
            <a:graphicFrameLocks noChangeAspect="1"/>
          </p:cNvGraphicFramePr>
          <p:nvPr>
            <p:extLst>
              <p:ext uri="{D42A27DB-BD31-4B8C-83A1-F6EECF244321}">
                <p14:modId xmlns:p14="http://schemas.microsoft.com/office/powerpoint/2010/main" val="2385163628"/>
              </p:ext>
            </p:extLst>
          </p:nvPr>
        </p:nvGraphicFramePr>
        <p:xfrm>
          <a:off x="4114800" y="4127500"/>
          <a:ext cx="762000" cy="292100"/>
        </p:xfrm>
        <a:graphic>
          <a:graphicData uri="http://schemas.openxmlformats.org/presentationml/2006/ole">
            <mc:AlternateContent xmlns:mc="http://schemas.openxmlformats.org/markup-compatibility/2006">
              <mc:Choice xmlns:v="urn:schemas-microsoft-com:vml" Requires="v">
                <p:oleObj spid="_x0000_s145717" name="Equation" r:id="rId12" imgW="761669" imgH="291973" progId="Equation.3">
                  <p:embed/>
                </p:oleObj>
              </mc:Choice>
              <mc:Fallback>
                <p:oleObj name="Equation" r:id="rId12" imgW="761669" imgH="291973" progId="Equation.3">
                  <p:embed/>
                  <p:pic>
                    <p:nvPicPr>
                      <p:cNvPr id="34826"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4800" y="4127500"/>
                        <a:ext cx="7620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7"/>
          <p:cNvGraphicFramePr>
            <a:graphicFrameLocks noChangeAspect="1"/>
          </p:cNvGraphicFramePr>
          <p:nvPr>
            <p:extLst>
              <p:ext uri="{D42A27DB-BD31-4B8C-83A1-F6EECF244321}">
                <p14:modId xmlns:p14="http://schemas.microsoft.com/office/powerpoint/2010/main" val="1964224604"/>
              </p:ext>
            </p:extLst>
          </p:nvPr>
        </p:nvGraphicFramePr>
        <p:xfrm>
          <a:off x="3754438" y="4503738"/>
          <a:ext cx="2222500" cy="596900"/>
        </p:xfrm>
        <a:graphic>
          <a:graphicData uri="http://schemas.openxmlformats.org/presentationml/2006/ole">
            <mc:AlternateContent xmlns:mc="http://schemas.openxmlformats.org/markup-compatibility/2006">
              <mc:Choice xmlns:v="urn:schemas-microsoft-com:vml" Requires="v">
                <p:oleObj spid="_x0000_s145718" name="Equation" r:id="rId14" imgW="2222500" imgH="596900" progId="Equation.3">
                  <p:embed/>
                </p:oleObj>
              </mc:Choice>
              <mc:Fallback>
                <p:oleObj name="Equation" r:id="rId14" imgW="2222500" imgH="596900" progId="Equation.3">
                  <p:embed/>
                  <p:pic>
                    <p:nvPicPr>
                      <p:cNvPr id="34831"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4438" y="4503738"/>
                        <a:ext cx="22225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8"/>
          <p:cNvGraphicFramePr>
            <a:graphicFrameLocks noChangeAspect="1"/>
          </p:cNvGraphicFramePr>
          <p:nvPr>
            <p:extLst>
              <p:ext uri="{D42A27DB-BD31-4B8C-83A1-F6EECF244321}">
                <p14:modId xmlns:p14="http://schemas.microsoft.com/office/powerpoint/2010/main" val="1621982264"/>
              </p:ext>
            </p:extLst>
          </p:nvPr>
        </p:nvGraphicFramePr>
        <p:xfrm>
          <a:off x="7086600" y="4495800"/>
          <a:ext cx="977900" cy="609600"/>
        </p:xfrm>
        <a:graphic>
          <a:graphicData uri="http://schemas.openxmlformats.org/presentationml/2006/ole">
            <mc:AlternateContent xmlns:mc="http://schemas.openxmlformats.org/markup-compatibility/2006">
              <mc:Choice xmlns:v="urn:schemas-microsoft-com:vml" Requires="v">
                <p:oleObj spid="_x0000_s145719" name="Equation" r:id="rId16" imgW="977900" imgH="609600" progId="Equation.3">
                  <p:embed/>
                </p:oleObj>
              </mc:Choice>
              <mc:Fallback>
                <p:oleObj name="Equation" r:id="rId16" imgW="977900" imgH="609600" progId="Equation.3">
                  <p:embed/>
                  <p:pic>
                    <p:nvPicPr>
                      <p:cNvPr id="34832"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86600" y="4495800"/>
                        <a:ext cx="977900" cy="609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1915671393"/>
              </p:ext>
            </p:extLst>
          </p:nvPr>
        </p:nvGraphicFramePr>
        <p:xfrm>
          <a:off x="3733800" y="5270500"/>
          <a:ext cx="3225800" cy="673100"/>
        </p:xfrm>
        <a:graphic>
          <a:graphicData uri="http://schemas.openxmlformats.org/presentationml/2006/ole">
            <mc:AlternateContent xmlns:mc="http://schemas.openxmlformats.org/markup-compatibility/2006">
              <mc:Choice xmlns:v="urn:schemas-microsoft-com:vml" Requires="v">
                <p:oleObj spid="_x0000_s145720" name="Equation" r:id="rId18" imgW="3225800" imgH="673100" progId="Equation.3">
                  <p:embed/>
                </p:oleObj>
              </mc:Choice>
              <mc:Fallback>
                <p:oleObj name="Equation" r:id="rId18" imgW="3225800" imgH="673100" progId="Equation.3">
                  <p:embed/>
                  <p:pic>
                    <p:nvPicPr>
                      <p:cNvPr id="34829"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33800" y="5270500"/>
                        <a:ext cx="32258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
          <p:cNvGraphicFramePr>
            <a:graphicFrameLocks noChangeAspect="1"/>
          </p:cNvGraphicFramePr>
          <p:nvPr>
            <p:extLst>
              <p:ext uri="{D42A27DB-BD31-4B8C-83A1-F6EECF244321}">
                <p14:modId xmlns:p14="http://schemas.microsoft.com/office/powerpoint/2010/main" val="2827816884"/>
              </p:ext>
            </p:extLst>
          </p:nvPr>
        </p:nvGraphicFramePr>
        <p:xfrm>
          <a:off x="7467600" y="5327650"/>
          <a:ext cx="889000" cy="558800"/>
        </p:xfrm>
        <a:graphic>
          <a:graphicData uri="http://schemas.openxmlformats.org/presentationml/2006/ole">
            <mc:AlternateContent xmlns:mc="http://schemas.openxmlformats.org/markup-compatibility/2006">
              <mc:Choice xmlns:v="urn:schemas-microsoft-com:vml" Requires="v">
                <p:oleObj spid="_x0000_s145721" name="Equation" r:id="rId20" imgW="889000" imgH="558800" progId="Equation.3">
                  <p:embed/>
                </p:oleObj>
              </mc:Choice>
              <mc:Fallback>
                <p:oleObj name="Equation" r:id="rId20" imgW="889000" imgH="558800" progId="Equation.3">
                  <p:embed/>
                  <p:pic>
                    <p:nvPicPr>
                      <p:cNvPr id="34830"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67600" y="5327650"/>
                        <a:ext cx="889000" cy="558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
          <p:cNvGraphicFramePr>
            <a:graphicFrameLocks noChangeAspect="1"/>
          </p:cNvGraphicFramePr>
          <p:nvPr>
            <p:extLst>
              <p:ext uri="{D42A27DB-BD31-4B8C-83A1-F6EECF244321}">
                <p14:modId xmlns:p14="http://schemas.microsoft.com/office/powerpoint/2010/main" val="1341781154"/>
              </p:ext>
            </p:extLst>
          </p:nvPr>
        </p:nvGraphicFramePr>
        <p:xfrm>
          <a:off x="3754438" y="6032500"/>
          <a:ext cx="1714500" cy="596900"/>
        </p:xfrm>
        <a:graphic>
          <a:graphicData uri="http://schemas.openxmlformats.org/presentationml/2006/ole">
            <mc:AlternateContent xmlns:mc="http://schemas.openxmlformats.org/markup-compatibility/2006">
              <mc:Choice xmlns:v="urn:schemas-microsoft-com:vml" Requires="v">
                <p:oleObj spid="_x0000_s145722" name="Equation" r:id="rId22" imgW="1714500" imgH="596900" progId="Equation.3">
                  <p:embed/>
                </p:oleObj>
              </mc:Choice>
              <mc:Fallback>
                <p:oleObj name="Equation" r:id="rId22" imgW="1714500" imgH="596900" progId="Equation.3">
                  <p:embed/>
                  <p:pic>
                    <p:nvPicPr>
                      <p:cNvPr id="34827" name="Object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54438" y="6032500"/>
                        <a:ext cx="17145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
          <p:cNvGraphicFramePr>
            <a:graphicFrameLocks noChangeAspect="1"/>
          </p:cNvGraphicFramePr>
          <p:nvPr>
            <p:extLst>
              <p:ext uri="{D42A27DB-BD31-4B8C-83A1-F6EECF244321}">
                <p14:modId xmlns:p14="http://schemas.microsoft.com/office/powerpoint/2010/main" val="1512357799"/>
              </p:ext>
            </p:extLst>
          </p:nvPr>
        </p:nvGraphicFramePr>
        <p:xfrm>
          <a:off x="7881938" y="6146800"/>
          <a:ext cx="762000" cy="368300"/>
        </p:xfrm>
        <a:graphic>
          <a:graphicData uri="http://schemas.openxmlformats.org/presentationml/2006/ole">
            <mc:AlternateContent xmlns:mc="http://schemas.openxmlformats.org/markup-compatibility/2006">
              <mc:Choice xmlns:v="urn:schemas-microsoft-com:vml" Requires="v">
                <p:oleObj spid="_x0000_s145723" name="Equation" r:id="rId24" imgW="761669" imgH="368140" progId="Equation.3">
                  <p:embed/>
                </p:oleObj>
              </mc:Choice>
              <mc:Fallback>
                <p:oleObj name="Equation" r:id="rId24" imgW="761669" imgH="368140" progId="Equation.3">
                  <p:embed/>
                  <p:pic>
                    <p:nvPicPr>
                      <p:cNvPr id="34828" name="Object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81938" y="6146800"/>
                        <a:ext cx="762000" cy="368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30755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16.6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76400"/>
            <a:ext cx="3019311" cy="2600335"/>
          </a:xfrm>
          <a:prstGeom prst="rect">
            <a:avLst/>
          </a:prstGeom>
        </p:spPr>
      </p:pic>
      <p:sp>
        <p:nvSpPr>
          <p:cNvPr id="3" name="Content Placeholder 2"/>
          <p:cNvSpPr>
            <a:spLocks noGrp="1"/>
          </p:cNvSpPr>
          <p:nvPr>
            <p:ph idx="1"/>
          </p:nvPr>
        </p:nvSpPr>
        <p:spPr>
          <a:xfrm>
            <a:off x="3581400" y="990599"/>
            <a:ext cx="5105400" cy="1828801"/>
          </a:xfrm>
        </p:spPr>
        <p:txBody>
          <a:bodyPr/>
          <a:lstStyle/>
          <a:p>
            <a:pPr>
              <a:spcBef>
                <a:spcPct val="50000"/>
              </a:spcBef>
            </a:pPr>
            <a:r>
              <a:rPr lang="en-US" altLang="en-US" sz="2000" b="1" dirty="0">
                <a:solidFill>
                  <a:srgbClr val="AD0B1E"/>
                </a:solidFill>
              </a:rPr>
              <a:t>Reflect and Think:</a:t>
            </a:r>
          </a:p>
          <a:p>
            <a:pPr marL="342900" indent="-342900">
              <a:spcBef>
                <a:spcPct val="50000"/>
              </a:spcBef>
              <a:buFont typeface="Arial" panose="020B0604020202020204" pitchFamily="34" charset="0"/>
              <a:buChar char="•"/>
            </a:pPr>
            <a:r>
              <a:rPr lang="en-US" altLang="en-US" sz="2000" dirty="0"/>
              <a:t>You could use this type of analysis to determine how long it takes a bowling ball to begin to roll without slip or to see how the coefficient of friction affects this motion. </a:t>
            </a:r>
          </a:p>
        </p:txBody>
      </p:sp>
      <p:sp>
        <p:nvSpPr>
          <p:cNvPr id="9" name="Content Placeholder 8"/>
          <p:cNvSpPr>
            <a:spLocks noGrp="1"/>
          </p:cNvSpPr>
          <p:nvPr>
            <p:ph idx="16"/>
          </p:nvPr>
        </p:nvSpPr>
        <p:spPr>
          <a:xfrm>
            <a:off x="3581400" y="2895600"/>
            <a:ext cx="5105400" cy="1333072"/>
          </a:xfrm>
        </p:spPr>
        <p:txBody>
          <a:bodyPr/>
          <a:lstStyle/>
          <a:p>
            <a:pPr marL="342900" indent="-342900">
              <a:buFont typeface="Arial" panose="020B0604020202020204" pitchFamily="34" charset="0"/>
              <a:buChar char="•"/>
            </a:pPr>
            <a:r>
              <a:rPr lang="en-US" altLang="en-US" sz="2000" dirty="0"/>
              <a:t>Instead of taking moments about the center of gravity, you could have chosen to take moments about point C, in which case your third equation would have been</a:t>
            </a:r>
            <a:endParaRPr lang="en-US" sz="2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3865816477"/>
              </p:ext>
            </p:extLst>
          </p:nvPr>
        </p:nvGraphicFramePr>
        <p:xfrm>
          <a:off x="4332854" y="4343400"/>
          <a:ext cx="2677546" cy="390476"/>
        </p:xfrm>
        <a:graphic>
          <a:graphicData uri="http://schemas.openxmlformats.org/presentationml/2006/ole">
            <mc:AlternateContent xmlns:mc="http://schemas.openxmlformats.org/markup-compatibility/2006">
              <mc:Choice xmlns:v="urn:schemas-microsoft-com:vml" Requires="v">
                <p:oleObj spid="_x0000_s120955" name="Equation" r:id="rId4" imgW="1828800" imgH="266400" progId="Equation.DSMT4">
                  <p:embed/>
                </p:oleObj>
              </mc:Choice>
              <mc:Fallback>
                <p:oleObj name="Equation" r:id="rId4" imgW="1828800" imgH="266400" progId="Equation.DSMT4">
                  <p:embed/>
                  <p:pic>
                    <p:nvPicPr>
                      <p:cNvPr id="0" name=""/>
                      <p:cNvPicPr/>
                      <p:nvPr/>
                    </p:nvPicPr>
                    <p:blipFill>
                      <a:blip r:embed="rId5"/>
                      <a:stretch>
                        <a:fillRect/>
                      </a:stretch>
                    </p:blipFill>
                    <p:spPr>
                      <a:xfrm>
                        <a:off x="4332854" y="4343400"/>
                        <a:ext cx="2677546" cy="390476"/>
                      </a:xfrm>
                      <a:prstGeom prst="rect">
                        <a:avLst/>
                      </a:prstGeom>
                    </p:spPr>
                  </p:pic>
                </p:oleObj>
              </mc:Fallback>
            </mc:AlternateContent>
          </a:graphicData>
        </a:graphic>
      </p:graphicFrame>
    </p:spTree>
    <p:extLst>
      <p:ext uri="{BB962C8B-B14F-4D97-AF65-F5344CB8AC3E}">
        <p14:creationId xmlns:p14="http://schemas.microsoft.com/office/powerpoint/2010/main" val="2144794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11" name="Rectangle 3"/>
          <p:cNvSpPr>
            <a:spLocks noChangeArrowheads="1"/>
          </p:cNvSpPr>
          <p:nvPr/>
        </p:nvSpPr>
        <p:spPr bwMode="auto">
          <a:xfrm>
            <a:off x="490538" y="1285875"/>
            <a:ext cx="42862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rPr>
              <a:t>Knowing that the coefficient of static friction between the tires and the road is 0.80 for the automobile shown, determine the maximum possible acceleration on a level road, assuming rear-wheel drive</a:t>
            </a:r>
          </a:p>
        </p:txBody>
      </p:sp>
      <p:pic>
        <p:nvPicPr>
          <p:cNvPr id="12"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32038" y="4371975"/>
            <a:ext cx="4604837"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4938713" y="1068388"/>
            <a:ext cx="391795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rPr>
              <a:t>Draw the free-body-diagram and kinetic diagram showing the equivalence of the external forces and inertial terms.</a:t>
            </a:r>
          </a:p>
        </p:txBody>
      </p:sp>
      <p:sp>
        <p:nvSpPr>
          <p:cNvPr id="15" name="Text Box 7"/>
          <p:cNvSpPr txBox="1">
            <a:spLocks noChangeArrowheads="1"/>
          </p:cNvSpPr>
          <p:nvPr/>
        </p:nvSpPr>
        <p:spPr bwMode="auto">
          <a:xfrm>
            <a:off x="4933950" y="2835275"/>
            <a:ext cx="3883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rPr>
              <a:t>Write the equations of motion for the sum of forces and for the sum of moments.</a:t>
            </a:r>
          </a:p>
        </p:txBody>
      </p:sp>
      <p:sp>
        <p:nvSpPr>
          <p:cNvPr id="16" name="Text Box 8"/>
          <p:cNvSpPr txBox="1">
            <a:spLocks noChangeArrowheads="1"/>
          </p:cNvSpPr>
          <p:nvPr/>
        </p:nvSpPr>
        <p:spPr bwMode="auto">
          <a:xfrm>
            <a:off x="4899025" y="4057650"/>
            <a:ext cx="4149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rPr>
              <a:t>Apply any necessary kinematic relations, then solve the resulting equations.</a:t>
            </a:r>
          </a:p>
        </p:txBody>
      </p:sp>
    </p:spTree>
    <p:extLst>
      <p:ext uri="{BB962C8B-B14F-4D97-AF65-F5344CB8AC3E}">
        <p14:creationId xmlns:p14="http://schemas.microsoft.com/office/powerpoint/2010/main" val="2574226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P spid="1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98814" y="3403371"/>
            <a:ext cx="3488961" cy="207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6"/>
          <p:cNvSpPr txBox="1">
            <a:spLocks noChangeArrowheads="1"/>
          </p:cNvSpPr>
          <p:nvPr/>
        </p:nvSpPr>
        <p:spPr bwMode="auto">
          <a:xfrm>
            <a:off x="482600" y="1203325"/>
            <a:ext cx="391953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Modeling and Analysis:</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Given:  rear wheel drive, dimensions as shown, </a:t>
            </a:r>
            <a:r>
              <a:rPr kumimoji="0" lang="en-US" altLang="en-US" sz="2000" b="0" i="0" u="none" strike="noStrike" kern="0" cap="none" spc="0" normalizeH="0" baseline="0" noProof="0" dirty="0">
                <a:ln>
                  <a:noFill/>
                </a:ln>
                <a:solidFill>
                  <a:srgbClr val="000000"/>
                </a:solidFill>
                <a:effectLst/>
                <a:uLnTx/>
                <a:uFillTx/>
                <a:latin typeface="Symbol" pitchFamily="18" charset="2"/>
                <a:ea typeface="ＭＳ Ｐゴシック" pitchFamily="34" charset="-128"/>
              </a:rPr>
              <a:t>m</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0.80</a:t>
            </a: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Find:  Maximum acceleration</a:t>
            </a:r>
          </a:p>
        </p:txBody>
      </p:sp>
      <p:sp>
        <p:nvSpPr>
          <p:cNvPr id="23" name="Text Box 7"/>
          <p:cNvSpPr txBox="1">
            <a:spLocks noChangeArrowheads="1"/>
          </p:cNvSpPr>
          <p:nvPr/>
        </p:nvSpPr>
        <p:spPr bwMode="auto">
          <a:xfrm>
            <a:off x="4414838" y="1293813"/>
            <a:ext cx="3883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Draw your FBD and KD</a:t>
            </a:r>
          </a:p>
        </p:txBody>
      </p:sp>
      <p:pic>
        <p:nvPicPr>
          <p:cNvPr id="24" name="Picture 3" descr="bee29230_p16-005"/>
          <p:cNvPicPr>
            <a:picLocks noChangeAspect="1" noChangeArrowheads="1"/>
          </p:cNvPicPr>
          <p:nvPr/>
        </p:nvPicPr>
        <p:blipFill>
          <a:blip r:embed="rId4">
            <a:extLst>
              <a:ext uri="{28A0092B-C50C-407E-A947-70E740481C1C}">
                <a14:useLocalDpi xmlns:a14="http://schemas.microsoft.com/office/drawing/2010/main" val="0"/>
              </a:ext>
            </a:extLst>
          </a:blip>
          <a:srcRect l="15819" t="9032" r="14668" b="40233"/>
          <a:stretch>
            <a:fillRect/>
          </a:stretch>
        </p:blipFill>
        <p:spPr bwMode="auto">
          <a:xfrm>
            <a:off x="5392738" y="3527425"/>
            <a:ext cx="3303587"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1"/>
          <p:cNvGrpSpPr>
            <a:grpSpLocks/>
          </p:cNvGrpSpPr>
          <p:nvPr/>
        </p:nvGrpSpPr>
        <p:grpSpPr bwMode="auto">
          <a:xfrm>
            <a:off x="3787775" y="2790825"/>
            <a:ext cx="1370013" cy="1196975"/>
            <a:chOff x="3854450" y="1252538"/>
            <a:chExt cx="1370013" cy="1196975"/>
          </a:xfrm>
        </p:grpSpPr>
        <p:cxnSp>
          <p:nvCxnSpPr>
            <p:cNvPr id="26" name="Straight Arrow Connector 25"/>
            <p:cNvCxnSpPr/>
            <p:nvPr/>
          </p:nvCxnSpPr>
          <p:spPr bwMode="auto">
            <a:xfrm flipV="1">
              <a:off x="4433888" y="1993901"/>
              <a:ext cx="576262" cy="0"/>
            </a:xfrm>
            <a:prstGeom prst="straightConnector1">
              <a:avLst/>
            </a:prstGeom>
            <a:noFill/>
            <a:ln w="381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27" name="Straight Arrow Connector 26"/>
            <p:cNvCxnSpPr/>
            <p:nvPr/>
          </p:nvCxnSpPr>
          <p:spPr bwMode="auto">
            <a:xfrm rot="5400000" flipH="1" flipV="1">
              <a:off x="4147343" y="1718470"/>
              <a:ext cx="576263" cy="0"/>
            </a:xfrm>
            <a:prstGeom prst="straightConnector1">
              <a:avLst/>
            </a:prstGeom>
            <a:noFill/>
            <a:ln w="381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28" name="TextBox 8"/>
            <p:cNvSpPr txBox="1">
              <a:spLocks noChangeArrowheads="1"/>
            </p:cNvSpPr>
            <p:nvPr/>
          </p:nvSpPr>
          <p:spPr bwMode="auto">
            <a:xfrm>
              <a:off x="4911725" y="193040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p>
          </p:txBody>
        </p:sp>
        <p:sp>
          <p:nvSpPr>
            <p:cNvPr id="29" name="TextBox 27"/>
            <p:cNvSpPr txBox="1">
              <a:spLocks noChangeArrowheads="1"/>
            </p:cNvSpPr>
            <p:nvPr/>
          </p:nvSpPr>
          <p:spPr bwMode="auto">
            <a:xfrm>
              <a:off x="4491038" y="12525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p>
          </p:txBody>
        </p:sp>
        <p:sp>
          <p:nvSpPr>
            <p:cNvPr id="30" name="Arc 29"/>
            <p:cNvSpPr/>
            <p:nvPr/>
          </p:nvSpPr>
          <p:spPr>
            <a:xfrm>
              <a:off x="3854450" y="1787526"/>
              <a:ext cx="787400" cy="661987"/>
            </a:xfrm>
            <a:prstGeom prst="arc">
              <a:avLst/>
            </a:prstGeom>
            <a:noFill/>
            <a:ln w="38100" cap="flat" cmpd="sng" algn="ctr">
              <a:solidFill>
                <a:srgbClr val="000000"/>
              </a:solidFill>
              <a:prstDash val="solid"/>
              <a:headEnd type="triangl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imes New Roman"/>
                <a:ea typeface="+mn-ea"/>
                <a:cs typeface="+mn-cs"/>
              </a:endParaRPr>
            </a:p>
          </p:txBody>
        </p:sp>
      </p:grpSp>
      <p:cxnSp>
        <p:nvCxnSpPr>
          <p:cNvPr id="31" name="Straight Connector 30"/>
          <p:cNvCxnSpPr/>
          <p:nvPr/>
        </p:nvCxnSpPr>
        <p:spPr>
          <a:xfrm flipV="1">
            <a:off x="7496175" y="4187825"/>
            <a:ext cx="455613"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32" name="Straight Arrow Connector 31"/>
          <p:cNvCxnSpPr/>
          <p:nvPr/>
        </p:nvCxnSpPr>
        <p:spPr>
          <a:xfrm>
            <a:off x="7321550" y="4187825"/>
            <a:ext cx="1187450" cy="0"/>
          </a:xfrm>
          <a:prstGeom prst="straightConnector1">
            <a:avLst/>
          </a:prstGeom>
          <a:noFill/>
          <a:ln w="38100" cap="flat" cmpd="sng" algn="ctr">
            <a:solidFill>
              <a:srgbClr val="2D2DB9"/>
            </a:solidFill>
            <a:prstDash val="solid"/>
            <a:tailEnd type="arrow"/>
          </a:ln>
          <a:effectLst>
            <a:outerShdw blurRad="40000" dist="20000" dir="5400000" rotWithShape="0">
              <a:srgbClr val="000000">
                <a:alpha val="38000"/>
              </a:srgbClr>
            </a:outerShdw>
          </a:effectLst>
        </p:spPr>
      </p:cxnSp>
      <p:cxnSp>
        <p:nvCxnSpPr>
          <p:cNvPr id="33" name="Straight Arrow Connector 32"/>
          <p:cNvCxnSpPr/>
          <p:nvPr/>
        </p:nvCxnSpPr>
        <p:spPr>
          <a:xfrm rot="16200000">
            <a:off x="6723856" y="3590132"/>
            <a:ext cx="1189037" cy="0"/>
          </a:xfrm>
          <a:prstGeom prst="straightConnector1">
            <a:avLst/>
          </a:prstGeom>
          <a:noFill/>
          <a:ln w="38100" cap="flat" cmpd="sng" algn="ctr">
            <a:solidFill>
              <a:srgbClr val="3333CC"/>
            </a:solidFill>
            <a:prstDash val="solid"/>
            <a:tailEnd type="arrow"/>
          </a:ln>
          <a:effectLst>
            <a:outerShdw blurRad="40000" dist="20000" dir="5400000" rotWithShape="0">
              <a:srgbClr val="000000">
                <a:alpha val="38000"/>
              </a:srgbClr>
            </a:outerShdw>
          </a:effectLst>
        </p:spPr>
      </p:cxnSp>
      <p:sp>
        <p:nvSpPr>
          <p:cNvPr id="34" name="Oval 33"/>
          <p:cNvSpPr/>
          <p:nvPr/>
        </p:nvSpPr>
        <p:spPr>
          <a:xfrm>
            <a:off x="7216775" y="4121150"/>
            <a:ext cx="182563" cy="182563"/>
          </a:xfrm>
          <a:prstGeom prst="ellipse">
            <a:avLst/>
          </a:prstGeom>
          <a:solidFill>
            <a:srgbClr val="000000"/>
          </a:solidFill>
          <a:ln w="9525"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graphicFrame>
        <p:nvGraphicFramePr>
          <p:cNvPr id="35" name="Object 18"/>
          <p:cNvGraphicFramePr>
            <a:graphicFrameLocks noChangeAspect="1"/>
          </p:cNvGraphicFramePr>
          <p:nvPr/>
        </p:nvGraphicFramePr>
        <p:xfrm>
          <a:off x="8496300" y="4213225"/>
          <a:ext cx="595313" cy="487363"/>
        </p:xfrm>
        <a:graphic>
          <a:graphicData uri="http://schemas.openxmlformats.org/presentationml/2006/ole">
            <mc:AlternateContent xmlns:mc="http://schemas.openxmlformats.org/markup-compatibility/2006">
              <mc:Choice xmlns:v="urn:schemas-microsoft-com:vml" Requires="v">
                <p:oleObj spid="_x0000_s122701" name="Equation" r:id="rId5" imgW="279400" imgH="228600" progId="Equation.DSMT4">
                  <p:embed/>
                </p:oleObj>
              </mc:Choice>
              <mc:Fallback>
                <p:oleObj name="Equation" r:id="rId5" imgW="279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6300" y="4213225"/>
                        <a:ext cx="59531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20"/>
          <p:cNvGraphicFramePr>
            <a:graphicFrameLocks noChangeAspect="1"/>
          </p:cNvGraphicFramePr>
          <p:nvPr/>
        </p:nvGraphicFramePr>
        <p:xfrm>
          <a:off x="6516688" y="3208338"/>
          <a:ext cx="512762" cy="433387"/>
        </p:xfrm>
        <a:graphic>
          <a:graphicData uri="http://schemas.openxmlformats.org/presentationml/2006/ole">
            <mc:AlternateContent xmlns:mc="http://schemas.openxmlformats.org/markup-compatibility/2006">
              <mc:Choice xmlns:v="urn:schemas-microsoft-com:vml" Requires="v">
                <p:oleObj spid="_x0000_s122702" name="Equation" r:id="rId7" imgW="241195" imgH="203112" progId="Equation.DSMT4">
                  <p:embed/>
                </p:oleObj>
              </mc:Choice>
              <mc:Fallback>
                <p:oleObj name="Equation" r:id="rId7" imgW="241195"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3208338"/>
                        <a:ext cx="512762"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Arc 36"/>
          <p:cNvSpPr/>
          <p:nvPr/>
        </p:nvSpPr>
        <p:spPr>
          <a:xfrm>
            <a:off x="6313488" y="3683000"/>
            <a:ext cx="1371600" cy="1371600"/>
          </a:xfrm>
          <a:prstGeom prst="arc">
            <a:avLst/>
          </a:prstGeom>
          <a:noFill/>
          <a:ln w="38100" cap="flat" cmpd="sng" algn="ctr">
            <a:solidFill>
              <a:srgbClr val="2D2DB9"/>
            </a:solidFill>
            <a:prstDash val="solid"/>
            <a:headEnd type="triangl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imes New Roman"/>
              <a:ea typeface="+mn-ea"/>
              <a:cs typeface="+mn-cs"/>
            </a:endParaRPr>
          </a:p>
        </p:txBody>
      </p:sp>
      <p:graphicFrame>
        <p:nvGraphicFramePr>
          <p:cNvPr id="38" name="Object 34"/>
          <p:cNvGraphicFramePr>
            <a:graphicFrameLocks noChangeAspect="1"/>
          </p:cNvGraphicFramePr>
          <p:nvPr/>
        </p:nvGraphicFramePr>
        <p:xfrm>
          <a:off x="7412038" y="2738438"/>
          <a:ext cx="622300" cy="514350"/>
        </p:xfrm>
        <a:graphic>
          <a:graphicData uri="http://schemas.openxmlformats.org/presentationml/2006/ole">
            <mc:AlternateContent xmlns:mc="http://schemas.openxmlformats.org/markup-compatibility/2006">
              <mc:Choice xmlns:v="urn:schemas-microsoft-com:vml" Requires="v">
                <p:oleObj spid="_x0000_s122703" name="Equation" r:id="rId9" imgW="291973" imgH="241195" progId="Equation.DSMT4">
                  <p:embed/>
                </p:oleObj>
              </mc:Choice>
              <mc:Fallback>
                <p:oleObj name="Equation" r:id="rId9" imgW="291973"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2038" y="2738438"/>
                        <a:ext cx="6223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TextBox 38"/>
          <p:cNvSpPr txBox="1">
            <a:spLocks noChangeArrowheads="1"/>
          </p:cNvSpPr>
          <p:nvPr/>
        </p:nvSpPr>
        <p:spPr bwMode="auto">
          <a:xfrm>
            <a:off x="4344988" y="3644900"/>
            <a:ext cx="5794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54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endPar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aphicFrame>
        <p:nvGraphicFramePr>
          <p:cNvPr id="40" name="Object 4"/>
          <p:cNvGraphicFramePr>
            <a:graphicFrameLocks noChangeAspect="1"/>
          </p:cNvGraphicFramePr>
          <p:nvPr/>
        </p:nvGraphicFramePr>
        <p:xfrm>
          <a:off x="455613" y="5611813"/>
          <a:ext cx="1524000" cy="508000"/>
        </p:xfrm>
        <a:graphic>
          <a:graphicData uri="http://schemas.openxmlformats.org/presentationml/2006/ole">
            <mc:AlternateContent xmlns:mc="http://schemas.openxmlformats.org/markup-compatibility/2006">
              <mc:Choice xmlns:v="urn:schemas-microsoft-com:vml" Requires="v">
                <p:oleObj spid="_x0000_s122704" name="Equation" r:id="rId11" imgW="761669" imgH="253890" progId="Equation.DSMT4">
                  <p:embed/>
                </p:oleObj>
              </mc:Choice>
              <mc:Fallback>
                <p:oleObj name="Equation" r:id="rId11" imgW="761669" imgH="25389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5613" y="5611813"/>
                        <a:ext cx="15240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37"/>
          <p:cNvGraphicFramePr>
            <a:graphicFrameLocks noChangeAspect="1"/>
          </p:cNvGraphicFramePr>
          <p:nvPr/>
        </p:nvGraphicFramePr>
        <p:xfrm>
          <a:off x="2862263" y="5557838"/>
          <a:ext cx="1549400" cy="508000"/>
        </p:xfrm>
        <a:graphic>
          <a:graphicData uri="http://schemas.openxmlformats.org/presentationml/2006/ole">
            <mc:AlternateContent xmlns:mc="http://schemas.openxmlformats.org/markup-compatibility/2006">
              <mc:Choice xmlns:v="urn:schemas-microsoft-com:vml" Requires="v">
                <p:oleObj spid="_x0000_s122705" name="Equation" r:id="rId13" imgW="774364" imgH="253890" progId="Equation.DSMT4">
                  <p:embed/>
                </p:oleObj>
              </mc:Choice>
              <mc:Fallback>
                <p:oleObj name="Equation" r:id="rId13" imgW="774364" imgH="25389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2263" y="5557838"/>
                        <a:ext cx="15494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38"/>
          <p:cNvGraphicFramePr>
            <a:graphicFrameLocks noChangeAspect="1"/>
          </p:cNvGraphicFramePr>
          <p:nvPr/>
        </p:nvGraphicFramePr>
        <p:xfrm>
          <a:off x="776288" y="6105525"/>
          <a:ext cx="1193800" cy="457200"/>
        </p:xfrm>
        <a:graphic>
          <a:graphicData uri="http://schemas.openxmlformats.org/presentationml/2006/ole">
            <mc:AlternateContent xmlns:mc="http://schemas.openxmlformats.org/markup-compatibility/2006">
              <mc:Choice xmlns:v="urn:schemas-microsoft-com:vml" Requires="v">
                <p:oleObj spid="_x0000_s122706" name="Equation" r:id="rId15" imgW="596900" imgH="228600" progId="Equation.DSMT4">
                  <p:embed/>
                </p:oleObj>
              </mc:Choice>
              <mc:Fallback>
                <p:oleObj name="Equation" r:id="rId15" imgW="5969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6288" y="6105525"/>
                        <a:ext cx="1193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39"/>
          <p:cNvGraphicFramePr>
            <a:graphicFrameLocks noChangeAspect="1"/>
          </p:cNvGraphicFramePr>
          <p:nvPr/>
        </p:nvGraphicFramePr>
        <p:xfrm>
          <a:off x="2646363" y="6086475"/>
          <a:ext cx="2260600" cy="457200"/>
        </p:xfrm>
        <a:graphic>
          <a:graphicData uri="http://schemas.openxmlformats.org/presentationml/2006/ole">
            <mc:AlternateContent xmlns:mc="http://schemas.openxmlformats.org/markup-compatibility/2006">
              <mc:Choice xmlns:v="urn:schemas-microsoft-com:vml" Requires="v">
                <p:oleObj spid="_x0000_s122707" name="Equation" r:id="rId17" imgW="1130300" imgH="228600" progId="Equation.DSMT4">
                  <p:embed/>
                </p:oleObj>
              </mc:Choice>
              <mc:Fallback>
                <p:oleObj name="Equation" r:id="rId17" imgW="113030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6363" y="6086475"/>
                        <a:ext cx="2260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Text Box 7"/>
          <p:cNvSpPr txBox="1">
            <a:spLocks noChangeArrowheads="1"/>
          </p:cNvSpPr>
          <p:nvPr/>
        </p:nvSpPr>
        <p:spPr bwMode="auto">
          <a:xfrm>
            <a:off x="4402138" y="1582738"/>
            <a:ext cx="446881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Set up your equations of motion, realizing that at maximum acceleration,  ma</a:t>
            </a:r>
            <a:r>
              <a:rPr kumimoji="0" lang="en-US" altLang="en-US" sz="2000" b="0" i="0" u="none" strike="noStrike" kern="0" cap="none" spc="0" normalizeH="0" baseline="-25000" noProof="0" dirty="0">
                <a:ln>
                  <a:noFill/>
                </a:ln>
                <a:solidFill>
                  <a:schemeClr val="bg2"/>
                </a:solidFill>
                <a:effectLst/>
                <a:uLnTx/>
                <a:uFillTx/>
                <a:latin typeface="Times New Roman" pitchFamily="18" charset="0"/>
                <a:ea typeface="ＭＳ Ｐゴシック" pitchFamily="34" charset="-128"/>
              </a:rPr>
              <a:t>y</a:t>
            </a:r>
            <a:r>
              <a:rPr kumimoji="0" lang="en-US" altLang="en-US" sz="2000" b="0"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 and </a:t>
            </a:r>
            <a:r>
              <a:rPr kumimoji="0" lang="en-US" altLang="en-US" sz="2000" b="0" i="0" u="none" strike="noStrike" kern="0" cap="none" spc="0" normalizeH="0" baseline="0" noProof="0" dirty="0">
                <a:ln>
                  <a:noFill/>
                </a:ln>
                <a:solidFill>
                  <a:schemeClr val="bg2"/>
                </a:solidFill>
                <a:effectLst/>
                <a:uLnTx/>
                <a:uFillTx/>
                <a:latin typeface="Symbol" pitchFamily="18" charset="2"/>
                <a:ea typeface="ＭＳ Ｐゴシック" pitchFamily="34" charset="-128"/>
              </a:rPr>
              <a:t>a</a:t>
            </a:r>
            <a:r>
              <a:rPr kumimoji="0" lang="en-US" altLang="en-US" sz="2000" b="0"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 will be zero</a:t>
            </a:r>
          </a:p>
        </p:txBody>
      </p:sp>
      <p:graphicFrame>
        <p:nvGraphicFramePr>
          <p:cNvPr id="45" name="Object 44"/>
          <p:cNvGraphicFramePr>
            <a:graphicFrameLocks noChangeAspect="1"/>
          </p:cNvGraphicFramePr>
          <p:nvPr/>
        </p:nvGraphicFramePr>
        <p:xfrm>
          <a:off x="6356350" y="5518150"/>
          <a:ext cx="1701800" cy="508000"/>
        </p:xfrm>
        <a:graphic>
          <a:graphicData uri="http://schemas.openxmlformats.org/presentationml/2006/ole">
            <mc:AlternateContent xmlns:mc="http://schemas.openxmlformats.org/markup-compatibility/2006">
              <mc:Choice xmlns:v="urn:schemas-microsoft-com:vml" Requires="v">
                <p:oleObj spid="_x0000_s122708" name="Equation" r:id="rId19" imgW="850531" imgH="253890" progId="Equation.DSMT4">
                  <p:embed/>
                </p:oleObj>
              </mc:Choice>
              <mc:Fallback>
                <p:oleObj name="Equation" r:id="rId19" imgW="850531" imgH="25389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56350" y="5518150"/>
                        <a:ext cx="17018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p:cNvGraphicFramePr>
            <a:graphicFrameLocks noChangeAspect="1"/>
          </p:cNvGraphicFramePr>
          <p:nvPr>
            <p:extLst>
              <p:ext uri="{D42A27DB-BD31-4B8C-83A1-F6EECF244321}">
                <p14:modId xmlns:p14="http://schemas.microsoft.com/office/powerpoint/2010/main" val="3169969051"/>
              </p:ext>
            </p:extLst>
          </p:nvPr>
        </p:nvGraphicFramePr>
        <p:xfrm>
          <a:off x="5280252" y="6062663"/>
          <a:ext cx="3860800" cy="457200"/>
        </p:xfrm>
        <a:graphic>
          <a:graphicData uri="http://schemas.openxmlformats.org/presentationml/2006/ole">
            <mc:AlternateContent xmlns:mc="http://schemas.openxmlformats.org/markup-compatibility/2006">
              <mc:Choice xmlns:v="urn:schemas-microsoft-com:vml" Requires="v">
                <p:oleObj spid="_x0000_s122709" name="Equation" r:id="rId21" imgW="1930320" imgH="228600" progId="Equation.DSMT4">
                  <p:embed/>
                </p:oleObj>
              </mc:Choice>
              <mc:Fallback>
                <p:oleObj name="Equation" r:id="rId21" imgW="193032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80252" y="6062663"/>
                        <a:ext cx="3860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60291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4" grpId="0" animBg="1"/>
      <p:bldP spid="39"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Rigid Body Kinetics</a:t>
            </a:r>
            <a:endParaRPr lang="en-US" b="1" dirty="0">
              <a:solidFill>
                <a:srgbClr val="AD0B1E"/>
              </a:solidFill>
            </a:endParaRPr>
          </a:p>
        </p:txBody>
      </p:sp>
      <p:sp>
        <p:nvSpPr>
          <p:cNvPr id="3" name="Content Placeholder 2"/>
          <p:cNvSpPr>
            <a:spLocks noGrp="1"/>
          </p:cNvSpPr>
          <p:nvPr>
            <p:ph idx="1"/>
          </p:nvPr>
        </p:nvSpPr>
        <p:spPr>
          <a:xfrm>
            <a:off x="457200" y="990600"/>
            <a:ext cx="8229600" cy="1219200"/>
          </a:xfrm>
        </p:spPr>
        <p:txBody>
          <a:bodyPr/>
          <a:lstStyle/>
          <a:p>
            <a:pPr algn="just"/>
            <a:r>
              <a:rPr lang="en-US" altLang="en-US" b="1" dirty="0"/>
              <a:t>The forces and moments applied to a robotic arm control the resulting kinematics, and therefore the end position and forces of the actuator at the end of the robot arm.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43" y="2384607"/>
            <a:ext cx="6106315" cy="4092393"/>
          </a:xfrm>
          <a:prstGeom prst="rect">
            <a:avLst/>
          </a:prstGeom>
        </p:spPr>
      </p:pic>
    </p:spTree>
    <p:extLst>
      <p:ext uri="{BB962C8B-B14F-4D97-AF65-F5344CB8AC3E}">
        <p14:creationId xmlns:p14="http://schemas.microsoft.com/office/powerpoint/2010/main" val="3053627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3</a:t>
            </a:r>
            <a:endParaRPr lang="en-US" sz="1000" b="1" dirty="0">
              <a:solidFill>
                <a:srgbClr val="AD0B1E"/>
              </a:solidFill>
            </a:endParaRPr>
          </a:p>
        </p:txBody>
      </p:sp>
      <p:sp>
        <p:nvSpPr>
          <p:cNvPr id="15" name="Text Box 7"/>
          <p:cNvSpPr txBox="1">
            <a:spLocks noChangeArrowheads="1"/>
          </p:cNvSpPr>
          <p:nvPr/>
        </p:nvSpPr>
        <p:spPr bwMode="auto">
          <a:xfrm>
            <a:off x="531813" y="1157288"/>
            <a:ext cx="7793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Solve the resulting equations: 4 unknowns are F</a:t>
            </a:r>
            <a:r>
              <a:rPr kumimoji="0" lang="en-US" altLang="en-US" sz="2000" b="0"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R</a:t>
            </a:r>
            <a:r>
              <a:rPr kumimoji="0" lang="en-US" altLang="en-US" sz="2000" b="0"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 ma</a:t>
            </a:r>
            <a:r>
              <a:rPr kumimoji="0" lang="en-US" altLang="en-US" sz="2000" b="0"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x</a:t>
            </a:r>
            <a:r>
              <a:rPr kumimoji="0" lang="en-US" altLang="en-US" sz="2000" b="0"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 N</a:t>
            </a:r>
            <a:r>
              <a:rPr kumimoji="0" lang="en-US" altLang="en-US" sz="2000" b="0"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F</a:t>
            </a:r>
            <a:r>
              <a:rPr kumimoji="0" lang="en-US" altLang="en-US" sz="2000" b="0" i="0" u="none" strike="noStrike" kern="0" cap="none" spc="0" normalizeH="0" baseline="0" noProof="0" dirty="0">
                <a:ln>
                  <a:noFill/>
                </a:ln>
                <a:solidFill>
                  <a:srgbClr val="FF0000"/>
                </a:solidFill>
                <a:effectLst/>
                <a:uLnTx/>
                <a:uFillTx/>
                <a:latin typeface="Times New Roman" pitchFamily="18" charset="0"/>
                <a:ea typeface="ＭＳ Ｐゴシック" pitchFamily="34" charset="-128"/>
              </a:rPr>
              <a:t> and N</a:t>
            </a:r>
            <a:r>
              <a:rPr kumimoji="0" lang="en-US" altLang="en-US" sz="2000" b="0" i="0" u="none" strike="noStrike" kern="0" cap="none" spc="0" normalizeH="0" baseline="-25000" noProof="0" dirty="0">
                <a:ln>
                  <a:noFill/>
                </a:ln>
                <a:solidFill>
                  <a:srgbClr val="FF0000"/>
                </a:solidFill>
                <a:effectLst/>
                <a:uLnTx/>
                <a:uFillTx/>
                <a:latin typeface="Times New Roman" pitchFamily="18" charset="0"/>
                <a:ea typeface="ＭＳ Ｐゴシック" pitchFamily="34" charset="-128"/>
              </a:rPr>
              <a:t>R</a:t>
            </a:r>
          </a:p>
        </p:txBody>
      </p:sp>
      <p:sp>
        <p:nvSpPr>
          <p:cNvPr id="16" name="TextBox 15"/>
          <p:cNvSpPr txBox="1"/>
          <p:nvPr/>
        </p:nvSpPr>
        <p:spPr>
          <a:xfrm>
            <a:off x="1550988" y="1670050"/>
            <a:ext cx="484187"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(1)</a:t>
            </a:r>
          </a:p>
        </p:txBody>
      </p:sp>
      <p:sp>
        <p:nvSpPr>
          <p:cNvPr id="25" name="TextBox 24"/>
          <p:cNvSpPr txBox="1"/>
          <p:nvPr/>
        </p:nvSpPr>
        <p:spPr>
          <a:xfrm>
            <a:off x="4973638" y="1692275"/>
            <a:ext cx="534987" cy="400050"/>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(2)</a:t>
            </a:r>
          </a:p>
        </p:txBody>
      </p:sp>
      <p:sp>
        <p:nvSpPr>
          <p:cNvPr id="26" name="TextBox 25"/>
          <p:cNvSpPr txBox="1"/>
          <p:nvPr/>
        </p:nvSpPr>
        <p:spPr>
          <a:xfrm>
            <a:off x="7251700" y="1695450"/>
            <a:ext cx="482600"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(3)</a:t>
            </a:r>
          </a:p>
        </p:txBody>
      </p:sp>
      <p:sp>
        <p:nvSpPr>
          <p:cNvPr id="27" name="TextBox 26"/>
          <p:cNvSpPr txBox="1"/>
          <p:nvPr/>
        </p:nvSpPr>
        <p:spPr>
          <a:xfrm>
            <a:off x="4321175" y="2305050"/>
            <a:ext cx="482600"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(4)</a:t>
            </a:r>
          </a:p>
        </p:txBody>
      </p:sp>
      <p:sp>
        <p:nvSpPr>
          <p:cNvPr id="28" name="TextBox 27"/>
          <p:cNvSpPr txBox="1">
            <a:spLocks noChangeArrowheads="1"/>
          </p:cNvSpPr>
          <p:nvPr/>
        </p:nvSpPr>
        <p:spPr bwMode="auto">
          <a:xfrm>
            <a:off x="539750" y="5553075"/>
            <a:ext cx="602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Solving this equation, the masses cancel out and you get:</a:t>
            </a:r>
          </a:p>
        </p:txBody>
      </p:sp>
      <p:graphicFrame>
        <p:nvGraphicFramePr>
          <p:cNvPr id="29" name="Object 17"/>
          <p:cNvGraphicFramePr>
            <a:graphicFrameLocks noChangeAspect="1"/>
          </p:cNvGraphicFramePr>
          <p:nvPr>
            <p:extLst>
              <p:ext uri="{D42A27DB-BD31-4B8C-83A1-F6EECF244321}">
                <p14:modId xmlns:p14="http://schemas.microsoft.com/office/powerpoint/2010/main" val="3429552256"/>
              </p:ext>
            </p:extLst>
          </p:nvPr>
        </p:nvGraphicFramePr>
        <p:xfrm>
          <a:off x="455613" y="2282825"/>
          <a:ext cx="3860800" cy="457200"/>
        </p:xfrm>
        <a:graphic>
          <a:graphicData uri="http://schemas.openxmlformats.org/presentationml/2006/ole">
            <mc:AlternateContent xmlns:mc="http://schemas.openxmlformats.org/markup-compatibility/2006">
              <mc:Choice xmlns:v="urn:schemas-microsoft-com:vml" Requires="v">
                <p:oleObj spid="_x0000_s123858" name="Equation" r:id="rId3" imgW="1930320" imgH="228600" progId="Equation.DSMT4">
                  <p:embed/>
                </p:oleObj>
              </mc:Choice>
              <mc:Fallback>
                <p:oleObj name="Equation" r:id="rId3" imgW="193032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3" y="2282825"/>
                        <a:ext cx="3860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8"/>
          <p:cNvGraphicFramePr>
            <a:graphicFrameLocks noChangeAspect="1"/>
          </p:cNvGraphicFramePr>
          <p:nvPr/>
        </p:nvGraphicFramePr>
        <p:xfrm>
          <a:off x="2700338" y="1677988"/>
          <a:ext cx="2260600" cy="457200"/>
        </p:xfrm>
        <a:graphic>
          <a:graphicData uri="http://schemas.openxmlformats.org/presentationml/2006/ole">
            <mc:AlternateContent xmlns:mc="http://schemas.openxmlformats.org/markup-compatibility/2006">
              <mc:Choice xmlns:v="urn:schemas-microsoft-com:vml" Requires="v">
                <p:oleObj spid="_x0000_s123859" name="Equation" r:id="rId5" imgW="1130300" imgH="228600" progId="Equation.DSMT4">
                  <p:embed/>
                </p:oleObj>
              </mc:Choice>
              <mc:Fallback>
                <p:oleObj name="Equation" r:id="rId5" imgW="11303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1677988"/>
                        <a:ext cx="2260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9"/>
          <p:cNvGraphicFramePr>
            <a:graphicFrameLocks noChangeAspect="1"/>
          </p:cNvGraphicFramePr>
          <p:nvPr/>
        </p:nvGraphicFramePr>
        <p:xfrm>
          <a:off x="393700" y="1655763"/>
          <a:ext cx="1193800" cy="457200"/>
        </p:xfrm>
        <a:graphic>
          <a:graphicData uri="http://schemas.openxmlformats.org/presentationml/2006/ole">
            <mc:AlternateContent xmlns:mc="http://schemas.openxmlformats.org/markup-compatibility/2006">
              <mc:Choice xmlns:v="urn:schemas-microsoft-com:vml" Requires="v">
                <p:oleObj spid="_x0000_s123860" name="Equation" r:id="rId7" imgW="596900" imgH="228600" progId="Equation.DSMT4">
                  <p:embed/>
                </p:oleObj>
              </mc:Choice>
              <mc:Fallback>
                <p:oleObj name="Equation" r:id="rId7" imgW="5969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700" y="1655763"/>
                        <a:ext cx="1193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20"/>
          <p:cNvGraphicFramePr>
            <a:graphicFrameLocks noChangeAspect="1"/>
          </p:cNvGraphicFramePr>
          <p:nvPr/>
        </p:nvGraphicFramePr>
        <p:xfrm>
          <a:off x="6040438" y="1670050"/>
          <a:ext cx="1270000" cy="457200"/>
        </p:xfrm>
        <a:graphic>
          <a:graphicData uri="http://schemas.openxmlformats.org/presentationml/2006/ole">
            <mc:AlternateContent xmlns:mc="http://schemas.openxmlformats.org/markup-compatibility/2006">
              <mc:Choice xmlns:v="urn:schemas-microsoft-com:vml" Requires="v">
                <p:oleObj spid="_x0000_s123861" name="Equation" r:id="rId9" imgW="634725" imgH="228501" progId="Equation.DSMT4">
                  <p:embed/>
                </p:oleObj>
              </mc:Choice>
              <mc:Fallback>
                <p:oleObj name="Equation" r:id="rId9" imgW="634725"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0438" y="1670050"/>
                        <a:ext cx="1270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32"/>
          <p:cNvGraphicFramePr>
            <a:graphicFrameLocks noChangeAspect="1"/>
          </p:cNvGraphicFramePr>
          <p:nvPr/>
        </p:nvGraphicFramePr>
        <p:xfrm>
          <a:off x="6529388" y="2325688"/>
          <a:ext cx="1320800" cy="838200"/>
        </p:xfrm>
        <a:graphic>
          <a:graphicData uri="http://schemas.openxmlformats.org/presentationml/2006/ole">
            <mc:AlternateContent xmlns:mc="http://schemas.openxmlformats.org/markup-compatibility/2006">
              <mc:Choice xmlns:v="urn:schemas-microsoft-com:vml" Requires="v">
                <p:oleObj spid="_x0000_s123862" name="Equation" r:id="rId11" imgW="660400" imgH="419100" progId="Equation.DSMT4">
                  <p:embed/>
                </p:oleObj>
              </mc:Choice>
              <mc:Fallback>
                <p:oleObj name="Equation" r:id="rId11" imgW="6604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9388" y="2325688"/>
                        <a:ext cx="1320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33"/>
          <p:cNvSpPr txBox="1"/>
          <p:nvPr/>
        </p:nvSpPr>
        <p:spPr>
          <a:xfrm>
            <a:off x="5429250" y="2516188"/>
            <a:ext cx="1038225"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(1)→(3)</a:t>
            </a:r>
          </a:p>
        </p:txBody>
      </p:sp>
      <p:sp>
        <p:nvSpPr>
          <p:cNvPr id="35" name="TextBox 34"/>
          <p:cNvSpPr txBox="1"/>
          <p:nvPr/>
        </p:nvSpPr>
        <p:spPr>
          <a:xfrm>
            <a:off x="7961313" y="2549525"/>
            <a:ext cx="482600"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(5)</a:t>
            </a:r>
          </a:p>
        </p:txBody>
      </p:sp>
      <p:graphicFrame>
        <p:nvGraphicFramePr>
          <p:cNvPr id="36" name="Object 35"/>
          <p:cNvGraphicFramePr>
            <a:graphicFrameLocks noChangeAspect="1"/>
          </p:cNvGraphicFramePr>
          <p:nvPr/>
        </p:nvGraphicFramePr>
        <p:xfrm>
          <a:off x="1362075" y="2998788"/>
          <a:ext cx="3352800" cy="838200"/>
        </p:xfrm>
        <a:graphic>
          <a:graphicData uri="http://schemas.openxmlformats.org/presentationml/2006/ole">
            <mc:AlternateContent xmlns:mc="http://schemas.openxmlformats.org/markup-compatibility/2006">
              <mc:Choice xmlns:v="urn:schemas-microsoft-com:vml" Requires="v">
                <p:oleObj spid="_x0000_s123863" name="Equation" r:id="rId13" imgW="1676400" imgH="419100" progId="Equation.DSMT4">
                  <p:embed/>
                </p:oleObj>
              </mc:Choice>
              <mc:Fallback>
                <p:oleObj name="Equation" r:id="rId13" imgW="1676400" imgH="4191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2075" y="2998788"/>
                        <a:ext cx="3352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TextBox 36"/>
          <p:cNvSpPr txBox="1"/>
          <p:nvPr/>
        </p:nvSpPr>
        <p:spPr>
          <a:xfrm>
            <a:off x="4729163" y="3216275"/>
            <a:ext cx="484187"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(6)</a:t>
            </a:r>
          </a:p>
        </p:txBody>
      </p:sp>
      <p:sp>
        <p:nvSpPr>
          <p:cNvPr id="38" name="TextBox 37"/>
          <p:cNvSpPr txBox="1"/>
          <p:nvPr/>
        </p:nvSpPr>
        <p:spPr>
          <a:xfrm>
            <a:off x="303213" y="3016250"/>
            <a:ext cx="1036637"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(5)→(2)</a:t>
            </a:r>
          </a:p>
        </p:txBody>
      </p:sp>
      <p:sp>
        <p:nvSpPr>
          <p:cNvPr id="39" name="TextBox 38"/>
          <p:cNvSpPr txBox="1"/>
          <p:nvPr/>
        </p:nvSpPr>
        <p:spPr>
          <a:xfrm>
            <a:off x="514350" y="4027488"/>
            <a:ext cx="2695575"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D2DB9"/>
                </a:solidFill>
                <a:effectLst/>
                <a:uLnTx/>
                <a:uFillTx/>
                <a:ea typeface="ＭＳ Ｐゴシック" charset="-128"/>
              </a:rPr>
              <a:t>(1) and (5) and (6) →(4)</a:t>
            </a:r>
          </a:p>
        </p:txBody>
      </p:sp>
      <p:graphicFrame>
        <p:nvGraphicFramePr>
          <p:cNvPr id="40" name="Object 39"/>
          <p:cNvGraphicFramePr>
            <a:graphicFrameLocks noChangeAspect="1"/>
          </p:cNvGraphicFramePr>
          <p:nvPr>
            <p:extLst>
              <p:ext uri="{D42A27DB-BD31-4B8C-83A1-F6EECF244321}">
                <p14:modId xmlns:p14="http://schemas.microsoft.com/office/powerpoint/2010/main" val="449267855"/>
              </p:ext>
            </p:extLst>
          </p:nvPr>
        </p:nvGraphicFramePr>
        <p:xfrm>
          <a:off x="984250" y="4418013"/>
          <a:ext cx="5410200" cy="939800"/>
        </p:xfrm>
        <a:graphic>
          <a:graphicData uri="http://schemas.openxmlformats.org/presentationml/2006/ole">
            <mc:AlternateContent xmlns:mc="http://schemas.openxmlformats.org/markup-compatibility/2006">
              <mc:Choice xmlns:v="urn:schemas-microsoft-com:vml" Requires="v">
                <p:oleObj spid="_x0000_s123864" name="Equation" r:id="rId15" imgW="2705040" imgH="469800" progId="Equation.DSMT4">
                  <p:embed/>
                </p:oleObj>
              </mc:Choice>
              <mc:Fallback>
                <p:oleObj name="Equation" r:id="rId15" imgW="2705040" imgH="4698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4250" y="4418013"/>
                        <a:ext cx="54102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3052223129"/>
              </p:ext>
            </p:extLst>
          </p:nvPr>
        </p:nvGraphicFramePr>
        <p:xfrm>
          <a:off x="6775450" y="5753100"/>
          <a:ext cx="1727200" cy="457200"/>
        </p:xfrm>
        <a:graphic>
          <a:graphicData uri="http://schemas.openxmlformats.org/presentationml/2006/ole">
            <mc:AlternateContent xmlns:mc="http://schemas.openxmlformats.org/markup-compatibility/2006">
              <mc:Choice xmlns:v="urn:schemas-microsoft-com:vml" Requires="v">
                <p:oleObj spid="_x0000_s123865" name="Equation" r:id="rId17" imgW="863280" imgH="228600" progId="Equation.DSMT4">
                  <p:embed/>
                </p:oleObj>
              </mc:Choice>
              <mc:Fallback>
                <p:oleObj name="Equation" r:id="rId17" imgW="86328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75450" y="5753100"/>
                        <a:ext cx="172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Rectangle 41"/>
          <p:cNvSpPr/>
          <p:nvPr/>
        </p:nvSpPr>
        <p:spPr>
          <a:xfrm>
            <a:off x="6673850" y="5711825"/>
            <a:ext cx="1897063" cy="525463"/>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spTree>
    <p:extLst>
      <p:ext uri="{BB962C8B-B14F-4D97-AF65-F5344CB8AC3E}">
        <p14:creationId xmlns:p14="http://schemas.microsoft.com/office/powerpoint/2010/main" val="274105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7" grpId="0"/>
      <p:bldP spid="38" grpId="0"/>
      <p:bldP spid="39" grpId="0"/>
      <p:bldP spid="4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4954" y="2433688"/>
            <a:ext cx="3234061" cy="19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p:cNvSpPr txBox="1">
            <a:spLocks noChangeArrowheads="1"/>
          </p:cNvSpPr>
          <p:nvPr/>
        </p:nvSpPr>
        <p:spPr bwMode="auto">
          <a:xfrm>
            <a:off x="423863" y="1066302"/>
            <a:ext cx="839311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lvl="0" indent="0" eaLnBrk="1" hangingPunct="1">
              <a:spcBef>
                <a:spcPct val="50000"/>
              </a:spcBef>
            </a:pPr>
            <a:r>
              <a:rPr lang="en-US" altLang="en-US" b="1" dirty="0">
                <a:solidFill>
                  <a:srgbClr val="AD0B1E"/>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Alternatively, you could have chosen to sum moments about the front wheel</a:t>
            </a:r>
          </a:p>
        </p:txBody>
      </p:sp>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05651" y="2559099"/>
            <a:ext cx="307776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1"/>
          <p:cNvGrpSpPr>
            <a:grpSpLocks/>
          </p:cNvGrpSpPr>
          <p:nvPr/>
        </p:nvGrpSpPr>
        <p:grpSpPr bwMode="auto">
          <a:xfrm>
            <a:off x="3787775" y="1822499"/>
            <a:ext cx="1370013" cy="1196975"/>
            <a:chOff x="3854450" y="1252538"/>
            <a:chExt cx="1370013" cy="1196975"/>
          </a:xfrm>
        </p:grpSpPr>
        <p:cxnSp>
          <p:nvCxnSpPr>
            <p:cNvPr id="13" name="Straight Arrow Connector 12"/>
            <p:cNvCxnSpPr/>
            <p:nvPr/>
          </p:nvCxnSpPr>
          <p:spPr bwMode="auto">
            <a:xfrm flipV="1">
              <a:off x="4433888" y="1993900"/>
              <a:ext cx="576262" cy="0"/>
            </a:xfrm>
            <a:prstGeom prst="straightConnector1">
              <a:avLst/>
            </a:prstGeom>
            <a:noFill/>
            <a:ln w="381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17" name="Straight Arrow Connector 16"/>
            <p:cNvCxnSpPr/>
            <p:nvPr/>
          </p:nvCxnSpPr>
          <p:spPr bwMode="auto">
            <a:xfrm rot="5400000" flipH="1" flipV="1">
              <a:off x="4147344" y="1718469"/>
              <a:ext cx="576262" cy="0"/>
            </a:xfrm>
            <a:prstGeom prst="straightConnector1">
              <a:avLst/>
            </a:prstGeom>
            <a:noFill/>
            <a:ln w="381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18" name="TextBox 8"/>
            <p:cNvSpPr txBox="1">
              <a:spLocks noChangeArrowheads="1"/>
            </p:cNvSpPr>
            <p:nvPr/>
          </p:nvSpPr>
          <p:spPr bwMode="auto">
            <a:xfrm>
              <a:off x="4911725" y="193040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p>
          </p:txBody>
        </p:sp>
        <p:sp>
          <p:nvSpPr>
            <p:cNvPr id="19" name="TextBox 27"/>
            <p:cNvSpPr txBox="1">
              <a:spLocks noChangeArrowheads="1"/>
            </p:cNvSpPr>
            <p:nvPr/>
          </p:nvSpPr>
          <p:spPr bwMode="auto">
            <a:xfrm>
              <a:off x="4491038" y="12525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p>
          </p:txBody>
        </p:sp>
        <p:sp>
          <p:nvSpPr>
            <p:cNvPr id="20" name="Arc 19"/>
            <p:cNvSpPr/>
            <p:nvPr/>
          </p:nvSpPr>
          <p:spPr>
            <a:xfrm>
              <a:off x="3854450" y="1787525"/>
              <a:ext cx="787400" cy="661988"/>
            </a:xfrm>
            <a:prstGeom prst="arc">
              <a:avLst/>
            </a:prstGeom>
            <a:noFill/>
            <a:ln w="38100" cap="flat" cmpd="sng" algn="ctr">
              <a:solidFill>
                <a:srgbClr val="000000"/>
              </a:solidFill>
              <a:prstDash val="solid"/>
              <a:headEnd type="triangl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imes New Roman"/>
                <a:ea typeface="+mn-ea"/>
                <a:cs typeface="+mn-cs"/>
              </a:endParaRPr>
            </a:p>
          </p:txBody>
        </p:sp>
      </p:grpSp>
      <p:cxnSp>
        <p:nvCxnSpPr>
          <p:cNvPr id="21" name="Straight Connector 20"/>
          <p:cNvCxnSpPr/>
          <p:nvPr/>
        </p:nvCxnSpPr>
        <p:spPr>
          <a:xfrm flipV="1">
            <a:off x="7496175" y="3219499"/>
            <a:ext cx="455613"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22" name="Straight Arrow Connector 21"/>
          <p:cNvCxnSpPr/>
          <p:nvPr/>
        </p:nvCxnSpPr>
        <p:spPr>
          <a:xfrm>
            <a:off x="7321550" y="3219499"/>
            <a:ext cx="1187450" cy="0"/>
          </a:xfrm>
          <a:prstGeom prst="straightConnector1">
            <a:avLst/>
          </a:prstGeom>
          <a:noFill/>
          <a:ln w="38100" cap="flat" cmpd="sng" algn="ctr">
            <a:solidFill>
              <a:srgbClr val="2D2DB9"/>
            </a:solidFill>
            <a:prstDash val="solid"/>
            <a:tailEnd type="arrow"/>
          </a:ln>
          <a:effectLst>
            <a:outerShdw blurRad="40000" dist="20000" dir="5400000" rotWithShape="0">
              <a:srgbClr val="000000">
                <a:alpha val="38000"/>
              </a:srgbClr>
            </a:outerShdw>
          </a:effectLst>
        </p:spPr>
      </p:cxnSp>
      <p:cxnSp>
        <p:nvCxnSpPr>
          <p:cNvPr id="23" name="Straight Arrow Connector 22"/>
          <p:cNvCxnSpPr/>
          <p:nvPr/>
        </p:nvCxnSpPr>
        <p:spPr>
          <a:xfrm rot="16200000">
            <a:off x="6723856" y="2621805"/>
            <a:ext cx="1189038" cy="0"/>
          </a:xfrm>
          <a:prstGeom prst="straightConnector1">
            <a:avLst/>
          </a:prstGeom>
          <a:noFill/>
          <a:ln w="38100" cap="flat" cmpd="sng" algn="ctr">
            <a:solidFill>
              <a:srgbClr val="3333CC"/>
            </a:solidFill>
            <a:prstDash val="solid"/>
            <a:tailEnd type="arrow"/>
          </a:ln>
          <a:effectLst>
            <a:outerShdw blurRad="40000" dist="20000" dir="5400000" rotWithShape="0">
              <a:srgbClr val="000000">
                <a:alpha val="38000"/>
              </a:srgbClr>
            </a:outerShdw>
          </a:effectLst>
        </p:spPr>
      </p:cxnSp>
      <p:sp>
        <p:nvSpPr>
          <p:cNvPr id="24" name="Oval 23"/>
          <p:cNvSpPr/>
          <p:nvPr/>
        </p:nvSpPr>
        <p:spPr>
          <a:xfrm>
            <a:off x="7216775" y="3152824"/>
            <a:ext cx="182563" cy="182562"/>
          </a:xfrm>
          <a:prstGeom prst="ellipse">
            <a:avLst/>
          </a:prstGeom>
          <a:solidFill>
            <a:srgbClr val="000000"/>
          </a:solidFill>
          <a:ln w="9525"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4868"/>
              </a:solidFill>
              <a:effectLst/>
              <a:uLnTx/>
              <a:uFillTx/>
              <a:latin typeface="Times New Roman"/>
              <a:ea typeface="+mn-ea"/>
              <a:cs typeface="+mn-cs"/>
            </a:endParaRPr>
          </a:p>
        </p:txBody>
      </p:sp>
      <p:graphicFrame>
        <p:nvGraphicFramePr>
          <p:cNvPr id="25" name="Object 18"/>
          <p:cNvGraphicFramePr>
            <a:graphicFrameLocks noChangeAspect="1"/>
          </p:cNvGraphicFramePr>
          <p:nvPr>
            <p:extLst>
              <p:ext uri="{D42A27DB-BD31-4B8C-83A1-F6EECF244321}">
                <p14:modId xmlns:p14="http://schemas.microsoft.com/office/powerpoint/2010/main" val="451178914"/>
              </p:ext>
            </p:extLst>
          </p:nvPr>
        </p:nvGraphicFramePr>
        <p:xfrm>
          <a:off x="8496300" y="3244899"/>
          <a:ext cx="595313" cy="487362"/>
        </p:xfrm>
        <a:graphic>
          <a:graphicData uri="http://schemas.openxmlformats.org/presentationml/2006/ole">
            <mc:AlternateContent xmlns:mc="http://schemas.openxmlformats.org/markup-compatibility/2006">
              <mc:Choice xmlns:v="urn:schemas-microsoft-com:vml" Requires="v">
                <p:oleObj spid="_x0000_s124254" name="Equation" r:id="rId5" imgW="279400" imgH="228600" progId="Equation.DSMT4">
                  <p:embed/>
                </p:oleObj>
              </mc:Choice>
              <mc:Fallback>
                <p:oleObj name="Equation" r:id="rId5" imgW="279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6300" y="3244899"/>
                        <a:ext cx="59531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0"/>
          <p:cNvGraphicFramePr>
            <a:graphicFrameLocks noChangeAspect="1"/>
          </p:cNvGraphicFramePr>
          <p:nvPr>
            <p:extLst>
              <p:ext uri="{D42A27DB-BD31-4B8C-83A1-F6EECF244321}">
                <p14:modId xmlns:p14="http://schemas.microsoft.com/office/powerpoint/2010/main" val="3626152240"/>
              </p:ext>
            </p:extLst>
          </p:nvPr>
        </p:nvGraphicFramePr>
        <p:xfrm>
          <a:off x="6516688" y="2240011"/>
          <a:ext cx="512762" cy="433388"/>
        </p:xfrm>
        <a:graphic>
          <a:graphicData uri="http://schemas.openxmlformats.org/presentationml/2006/ole">
            <mc:AlternateContent xmlns:mc="http://schemas.openxmlformats.org/markup-compatibility/2006">
              <mc:Choice xmlns:v="urn:schemas-microsoft-com:vml" Requires="v">
                <p:oleObj spid="_x0000_s124255" name="Equation" r:id="rId7" imgW="241195" imgH="203112" progId="Equation.DSMT4">
                  <p:embed/>
                </p:oleObj>
              </mc:Choice>
              <mc:Fallback>
                <p:oleObj name="Equation" r:id="rId7" imgW="241195"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2240011"/>
                        <a:ext cx="512762"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Arc 26"/>
          <p:cNvSpPr/>
          <p:nvPr/>
        </p:nvSpPr>
        <p:spPr>
          <a:xfrm>
            <a:off x="6313488" y="2714674"/>
            <a:ext cx="1371600" cy="1371600"/>
          </a:xfrm>
          <a:prstGeom prst="arc">
            <a:avLst/>
          </a:prstGeom>
          <a:noFill/>
          <a:ln w="38100" cap="flat" cmpd="sng" algn="ctr">
            <a:solidFill>
              <a:srgbClr val="2D2DB9"/>
            </a:solidFill>
            <a:prstDash val="solid"/>
            <a:headEnd type="triangle" w="med" len="med"/>
            <a:tailEnd type="none" w="med" len="me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imes New Roman"/>
              <a:ea typeface="+mn-ea"/>
              <a:cs typeface="+mn-cs"/>
            </a:endParaRPr>
          </a:p>
        </p:txBody>
      </p:sp>
      <p:graphicFrame>
        <p:nvGraphicFramePr>
          <p:cNvPr id="28" name="Object 34"/>
          <p:cNvGraphicFramePr>
            <a:graphicFrameLocks noChangeAspect="1"/>
          </p:cNvGraphicFramePr>
          <p:nvPr>
            <p:extLst>
              <p:ext uri="{D42A27DB-BD31-4B8C-83A1-F6EECF244321}">
                <p14:modId xmlns:p14="http://schemas.microsoft.com/office/powerpoint/2010/main" val="283538420"/>
              </p:ext>
            </p:extLst>
          </p:nvPr>
        </p:nvGraphicFramePr>
        <p:xfrm>
          <a:off x="7412038" y="1770111"/>
          <a:ext cx="622300" cy="514350"/>
        </p:xfrm>
        <a:graphic>
          <a:graphicData uri="http://schemas.openxmlformats.org/presentationml/2006/ole">
            <mc:AlternateContent xmlns:mc="http://schemas.openxmlformats.org/markup-compatibility/2006">
              <mc:Choice xmlns:v="urn:schemas-microsoft-com:vml" Requires="v">
                <p:oleObj spid="_x0000_s124256" name="Equation" r:id="rId9" imgW="291973" imgH="241195" progId="Equation.DSMT4">
                  <p:embed/>
                </p:oleObj>
              </mc:Choice>
              <mc:Fallback>
                <p:oleObj name="Equation" r:id="rId9" imgW="291973"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2038" y="1770111"/>
                        <a:ext cx="6223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TextBox 35"/>
          <p:cNvSpPr txBox="1">
            <a:spLocks noChangeArrowheads="1"/>
          </p:cNvSpPr>
          <p:nvPr/>
        </p:nvSpPr>
        <p:spPr bwMode="auto">
          <a:xfrm>
            <a:off x="4344988" y="2676574"/>
            <a:ext cx="5794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54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endParaRPr kumimoji="0" lang="en-US" altLang="en-US" sz="2000" b="1"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aphicFrame>
        <p:nvGraphicFramePr>
          <p:cNvPr id="30" name="Object 29"/>
          <p:cNvGraphicFramePr>
            <a:graphicFrameLocks noChangeAspect="1"/>
          </p:cNvGraphicFramePr>
          <p:nvPr/>
        </p:nvGraphicFramePr>
        <p:xfrm>
          <a:off x="2203450" y="4440238"/>
          <a:ext cx="2641600" cy="508000"/>
        </p:xfrm>
        <a:graphic>
          <a:graphicData uri="http://schemas.openxmlformats.org/presentationml/2006/ole">
            <mc:AlternateContent xmlns:mc="http://schemas.openxmlformats.org/markup-compatibility/2006">
              <mc:Choice xmlns:v="urn:schemas-microsoft-com:vml" Requires="v">
                <p:oleObj spid="_x0000_s124257" name="Equation" r:id="rId11" imgW="1320227" imgH="253890" progId="Equation.DSMT4">
                  <p:embed/>
                </p:oleObj>
              </mc:Choice>
              <mc:Fallback>
                <p:oleObj name="Equation" r:id="rId11" imgW="1320227" imgH="25389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3450" y="4440238"/>
                        <a:ext cx="26416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0"/>
          <p:cNvGraphicFramePr>
            <a:graphicFrameLocks noChangeAspect="1"/>
          </p:cNvGraphicFramePr>
          <p:nvPr/>
        </p:nvGraphicFramePr>
        <p:xfrm>
          <a:off x="1727200" y="5092700"/>
          <a:ext cx="3784600" cy="457200"/>
        </p:xfrm>
        <a:graphic>
          <a:graphicData uri="http://schemas.openxmlformats.org/presentationml/2006/ole">
            <mc:AlternateContent xmlns:mc="http://schemas.openxmlformats.org/markup-compatibility/2006">
              <mc:Choice xmlns:v="urn:schemas-microsoft-com:vml" Requires="v">
                <p:oleObj spid="_x0000_s124258" name="Equation" r:id="rId13" imgW="1892160" imgH="228600" progId="Equation.DSMT4">
                  <p:embed/>
                </p:oleObj>
              </mc:Choice>
              <mc:Fallback>
                <p:oleObj name="Equation" r:id="rId13" imgW="189216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7200" y="5092700"/>
                        <a:ext cx="3784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 Box 7"/>
          <p:cNvSpPr txBox="1">
            <a:spLocks noChangeArrowheads="1"/>
          </p:cNvSpPr>
          <p:nvPr/>
        </p:nvSpPr>
        <p:spPr bwMode="auto">
          <a:xfrm>
            <a:off x="595313" y="5846763"/>
            <a:ext cx="8391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chemeClr val="bg2"/>
                </a:solidFill>
                <a:effectLst/>
                <a:uLnTx/>
                <a:uFillTx/>
                <a:latin typeface="Times New Roman" pitchFamily="18" charset="0"/>
                <a:ea typeface="ＭＳ Ｐゴシック" pitchFamily="34" charset="-128"/>
              </a:rPr>
              <a:t>You can now use this equation with those on the previous slide to solve for the acceleration</a:t>
            </a:r>
          </a:p>
        </p:txBody>
      </p:sp>
    </p:spTree>
    <p:extLst>
      <p:ext uri="{BB962C8B-B14F-4D97-AF65-F5344CB8AC3E}">
        <p14:creationId xmlns:p14="http://schemas.microsoft.com/office/powerpoint/2010/main" val="1333013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1000" b="1" dirty="0">
                <a:ea typeface="ＭＳ Ｐゴシック" pitchFamily="34" charset="-128"/>
              </a:rPr>
              <a:t>1</a:t>
            </a:r>
            <a:endParaRPr lang="en-US" sz="1000" b="1" dirty="0"/>
          </a:p>
        </p:txBody>
      </p:sp>
      <p:pic>
        <p:nvPicPr>
          <p:cNvPr id="14" name="Picture 13" descr="The pipe and cylinder both roll down an incline of 10 degre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20" y="1625163"/>
            <a:ext cx="4078543" cy="164770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198" y="1762825"/>
            <a:ext cx="3936602" cy="1451879"/>
          </a:xfrm>
          <a:prstGeom prst="rect">
            <a:avLst/>
          </a:prstGeom>
        </p:spPr>
      </p:pic>
      <p:sp>
        <p:nvSpPr>
          <p:cNvPr id="3" name="Content Placeholder 2"/>
          <p:cNvSpPr>
            <a:spLocks noGrp="1"/>
          </p:cNvSpPr>
          <p:nvPr>
            <p:ph idx="1"/>
          </p:nvPr>
        </p:nvSpPr>
        <p:spPr>
          <a:xfrm>
            <a:off x="457200" y="3657599"/>
            <a:ext cx="8229600" cy="1154153"/>
          </a:xfrm>
        </p:spPr>
        <p:txBody>
          <a:bodyPr/>
          <a:lstStyle/>
          <a:p>
            <a:r>
              <a:rPr lang="en-US" altLang="en-US" sz="2000" b="1" dirty="0">
                <a:solidFill>
                  <a:srgbClr val="AD0B1E"/>
                </a:solidFill>
              </a:rPr>
              <a:t>The thin pipe P and the uniform cylinder C have the same outside radius and the same mass. If they are both released from rest, which of the following statements is true?</a:t>
            </a:r>
          </a:p>
        </p:txBody>
      </p:sp>
      <p:sp>
        <p:nvSpPr>
          <p:cNvPr id="7" name="Content Placeholder 6"/>
          <p:cNvSpPr>
            <a:spLocks noGrp="1"/>
          </p:cNvSpPr>
          <p:nvPr>
            <p:ph idx="14"/>
          </p:nvPr>
        </p:nvSpPr>
        <p:spPr>
          <a:xfrm>
            <a:off x="457200" y="4922051"/>
            <a:ext cx="6629400" cy="377851"/>
          </a:xfrm>
        </p:spPr>
        <p:txBody>
          <a:bodyPr/>
          <a:lstStyle/>
          <a:p>
            <a:pPr marL="347472">
              <a:spcBef>
                <a:spcPts val="0"/>
              </a:spcBef>
              <a:spcAft>
                <a:spcPts val="0"/>
              </a:spcAft>
            </a:pPr>
            <a:r>
              <a:rPr lang="en-US" altLang="en-US" sz="2000" dirty="0"/>
              <a:t>a) The pipe </a:t>
            </a:r>
            <a:r>
              <a:rPr lang="en-US" altLang="en-US" sz="2000" i="1" dirty="0"/>
              <a:t>P </a:t>
            </a:r>
            <a:r>
              <a:rPr lang="en-US" altLang="en-US" sz="2000" dirty="0"/>
              <a:t>will have a greater acceleration</a:t>
            </a:r>
          </a:p>
        </p:txBody>
      </p:sp>
      <p:sp>
        <p:nvSpPr>
          <p:cNvPr id="8" name="Content Placeholder 7"/>
          <p:cNvSpPr>
            <a:spLocks noGrp="1"/>
          </p:cNvSpPr>
          <p:nvPr>
            <p:ph idx="15"/>
          </p:nvPr>
        </p:nvSpPr>
        <p:spPr>
          <a:xfrm>
            <a:off x="457200" y="5410200"/>
            <a:ext cx="6629400" cy="377851"/>
          </a:xfrm>
        </p:spPr>
        <p:txBody>
          <a:bodyPr/>
          <a:lstStyle/>
          <a:p>
            <a:pPr marL="347472">
              <a:spcBef>
                <a:spcPts val="0"/>
              </a:spcBef>
              <a:spcAft>
                <a:spcPts val="0"/>
              </a:spcAft>
            </a:pPr>
            <a:r>
              <a:rPr lang="en-US" altLang="en-US" sz="2000" dirty="0"/>
              <a:t>b) The cylinder </a:t>
            </a:r>
            <a:r>
              <a:rPr lang="en-US" altLang="en-US" sz="2000" i="1" dirty="0"/>
              <a:t>C</a:t>
            </a:r>
            <a:r>
              <a:rPr lang="en-US" altLang="en-US" sz="2000" dirty="0"/>
              <a:t> will have a greater acceleration</a:t>
            </a:r>
          </a:p>
        </p:txBody>
      </p:sp>
      <p:sp>
        <p:nvSpPr>
          <p:cNvPr id="9" name="Content Placeholder 8"/>
          <p:cNvSpPr>
            <a:spLocks noGrp="1"/>
          </p:cNvSpPr>
          <p:nvPr>
            <p:ph idx="16"/>
          </p:nvPr>
        </p:nvSpPr>
        <p:spPr>
          <a:xfrm>
            <a:off x="457200" y="5870549"/>
            <a:ext cx="6629400" cy="377851"/>
          </a:xfrm>
        </p:spPr>
        <p:txBody>
          <a:bodyPr/>
          <a:lstStyle/>
          <a:p>
            <a:pPr marL="347472">
              <a:spcBef>
                <a:spcPts val="0"/>
              </a:spcBef>
              <a:spcAft>
                <a:spcPts val="0"/>
              </a:spcAft>
            </a:pPr>
            <a:r>
              <a:rPr lang="en-US" altLang="en-US" sz="2000" dirty="0"/>
              <a:t>c) The cylinder and pipe will have the same acceleration</a:t>
            </a:r>
          </a:p>
        </p:txBody>
      </p:sp>
    </p:spTree>
    <p:extLst>
      <p:ext uri="{BB962C8B-B14F-4D97-AF65-F5344CB8AC3E}">
        <p14:creationId xmlns:p14="http://schemas.microsoft.com/office/powerpoint/2010/main" val="1725241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Concept Question </a:t>
            </a:r>
            <a:r>
              <a:rPr lang="en-US" altLang="en-US" sz="1000" b="1" dirty="0">
                <a:ea typeface="ＭＳ Ｐゴシック" pitchFamily="34" charset="-128"/>
              </a:rPr>
              <a:t>2</a:t>
            </a:r>
            <a:endParaRPr lang="en-US" sz="1000" b="1" dirty="0"/>
          </a:p>
        </p:txBody>
      </p:sp>
      <p:pic>
        <p:nvPicPr>
          <p:cNvPr id="14" name="Picture 13" descr="The pipe and cylinder both roll down an incline of 10 degre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20" y="1625163"/>
            <a:ext cx="4078543" cy="164770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198" y="1762825"/>
            <a:ext cx="3936602" cy="1451879"/>
          </a:xfrm>
          <a:prstGeom prst="rect">
            <a:avLst/>
          </a:prstGeom>
        </p:spPr>
      </p:pic>
      <p:sp>
        <p:nvSpPr>
          <p:cNvPr id="3" name="Content Placeholder 2"/>
          <p:cNvSpPr>
            <a:spLocks noGrp="1"/>
          </p:cNvSpPr>
          <p:nvPr>
            <p:ph idx="1"/>
          </p:nvPr>
        </p:nvSpPr>
        <p:spPr>
          <a:xfrm>
            <a:off x="457200" y="3657599"/>
            <a:ext cx="8229600" cy="1154153"/>
          </a:xfrm>
        </p:spPr>
        <p:txBody>
          <a:bodyPr/>
          <a:lstStyle/>
          <a:p>
            <a:r>
              <a:rPr lang="en-US" altLang="en-US" sz="2000" b="1" dirty="0">
                <a:solidFill>
                  <a:srgbClr val="AD0B1E"/>
                </a:solidFill>
              </a:rPr>
              <a:t>The thin pipe P and the uniform cylinder C have the same outside radius and the same mass. If they are both released from rest, which of the following statements is true?</a:t>
            </a:r>
          </a:p>
        </p:txBody>
      </p:sp>
      <p:sp>
        <p:nvSpPr>
          <p:cNvPr id="7" name="Content Placeholder 6"/>
          <p:cNvSpPr>
            <a:spLocks noGrp="1"/>
          </p:cNvSpPr>
          <p:nvPr>
            <p:ph idx="14"/>
          </p:nvPr>
        </p:nvSpPr>
        <p:spPr>
          <a:xfrm>
            <a:off x="457200" y="4922051"/>
            <a:ext cx="6629400" cy="377851"/>
          </a:xfrm>
        </p:spPr>
        <p:txBody>
          <a:bodyPr/>
          <a:lstStyle/>
          <a:p>
            <a:pPr marL="347472">
              <a:spcBef>
                <a:spcPts val="0"/>
              </a:spcBef>
              <a:spcAft>
                <a:spcPts val="0"/>
              </a:spcAft>
            </a:pPr>
            <a:r>
              <a:rPr lang="en-US" altLang="en-US" sz="2000" dirty="0"/>
              <a:t>a) The pipe </a:t>
            </a:r>
            <a:r>
              <a:rPr lang="en-US" altLang="en-US" sz="2000" i="1" dirty="0"/>
              <a:t>P </a:t>
            </a:r>
            <a:r>
              <a:rPr lang="en-US" altLang="en-US" sz="2000" dirty="0"/>
              <a:t>will have a greater acceleration</a:t>
            </a:r>
          </a:p>
        </p:txBody>
      </p:sp>
      <p:sp>
        <p:nvSpPr>
          <p:cNvPr id="8" name="Content Placeholder 7"/>
          <p:cNvSpPr>
            <a:spLocks noGrp="1"/>
          </p:cNvSpPr>
          <p:nvPr>
            <p:ph idx="15"/>
          </p:nvPr>
        </p:nvSpPr>
        <p:spPr>
          <a:xfrm>
            <a:off x="457200" y="5410200"/>
            <a:ext cx="6629400" cy="377851"/>
          </a:xfrm>
          <a:ln>
            <a:solidFill>
              <a:srgbClr val="AD0B1E"/>
            </a:solidFill>
          </a:ln>
        </p:spPr>
        <p:txBody>
          <a:bodyPr/>
          <a:lstStyle/>
          <a:p>
            <a:pPr marL="347472">
              <a:spcBef>
                <a:spcPts val="0"/>
              </a:spcBef>
              <a:spcAft>
                <a:spcPts val="0"/>
              </a:spcAft>
            </a:pPr>
            <a:r>
              <a:rPr lang="en-US" altLang="en-US" sz="2000" dirty="0"/>
              <a:t>b) Answer: The cylinder </a:t>
            </a:r>
            <a:r>
              <a:rPr lang="en-US" altLang="en-US" sz="2000" i="1" dirty="0"/>
              <a:t>C</a:t>
            </a:r>
            <a:r>
              <a:rPr lang="en-US" altLang="en-US" sz="2000" dirty="0"/>
              <a:t> will have a greater acceleration</a:t>
            </a:r>
          </a:p>
        </p:txBody>
      </p:sp>
      <p:sp>
        <p:nvSpPr>
          <p:cNvPr id="9" name="Content Placeholder 8"/>
          <p:cNvSpPr>
            <a:spLocks noGrp="1"/>
          </p:cNvSpPr>
          <p:nvPr>
            <p:ph idx="16"/>
          </p:nvPr>
        </p:nvSpPr>
        <p:spPr>
          <a:xfrm>
            <a:off x="457200" y="5870549"/>
            <a:ext cx="6629400" cy="377851"/>
          </a:xfrm>
        </p:spPr>
        <p:txBody>
          <a:bodyPr/>
          <a:lstStyle/>
          <a:p>
            <a:pPr marL="347472">
              <a:spcBef>
                <a:spcPts val="0"/>
              </a:spcBef>
              <a:spcAft>
                <a:spcPts val="0"/>
              </a:spcAft>
            </a:pPr>
            <a:r>
              <a:rPr lang="en-US" altLang="en-US" sz="2000" dirty="0"/>
              <a:t>c) The cylinder and pipe will have the same acceleration</a:t>
            </a:r>
          </a:p>
        </p:txBody>
      </p:sp>
    </p:spTree>
    <p:extLst>
      <p:ext uri="{BB962C8B-B14F-4D97-AF65-F5344CB8AC3E}">
        <p14:creationId xmlns:p14="http://schemas.microsoft.com/office/powerpoint/2010/main" val="3451066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Constrained Plane Motion </a:t>
            </a:r>
            <a:r>
              <a:rPr lang="en-US" altLang="en-US" sz="1000" b="1" dirty="0">
                <a:solidFill>
                  <a:srgbClr val="AD0B1E"/>
                </a:solidFill>
                <a:ea typeface="ＭＳ Ｐゴシック" pitchFamily="34" charset="-128"/>
              </a:rPr>
              <a:t>1</a:t>
            </a:r>
            <a:endParaRPr lang="en-US" sz="1000" b="1" dirty="0">
              <a:solidFill>
                <a:srgbClr val="AD0B1E"/>
              </a:solidFill>
            </a:endParaRPr>
          </a:p>
        </p:txBody>
      </p:sp>
      <p:sp>
        <p:nvSpPr>
          <p:cNvPr id="3" name="Content Placeholder 2"/>
          <p:cNvSpPr>
            <a:spLocks noGrp="1"/>
          </p:cNvSpPr>
          <p:nvPr>
            <p:ph idx="1"/>
          </p:nvPr>
        </p:nvSpPr>
        <p:spPr>
          <a:xfrm>
            <a:off x="457200" y="1143000"/>
            <a:ext cx="3962400" cy="1447800"/>
          </a:xfrm>
        </p:spPr>
        <p:txBody>
          <a:bodyPr/>
          <a:lstStyle/>
          <a:p>
            <a:r>
              <a:rPr lang="en-US" altLang="en-US" sz="2000" b="1" dirty="0"/>
              <a:t>The reactions of the automobile crankshaft bearings depend on the mass, mass moment of inertia, and the kinematics of the crankshaft.</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819400"/>
            <a:ext cx="3667634" cy="2521908"/>
          </a:xfrm>
          <a:prstGeom prst="rect">
            <a:avLst/>
          </a:prstGeom>
        </p:spPr>
      </p:pic>
      <p:sp>
        <p:nvSpPr>
          <p:cNvPr id="7" name="Content Placeholder 6"/>
          <p:cNvSpPr>
            <a:spLocks noGrp="1"/>
          </p:cNvSpPr>
          <p:nvPr>
            <p:ph idx="14"/>
          </p:nvPr>
        </p:nvSpPr>
        <p:spPr>
          <a:xfrm>
            <a:off x="4572000" y="1143000"/>
            <a:ext cx="3962400" cy="1295400"/>
          </a:xfrm>
        </p:spPr>
        <p:txBody>
          <a:bodyPr/>
          <a:lstStyle/>
          <a:p>
            <a:r>
              <a:rPr lang="en-US" altLang="en-US" sz="2000" b="1" dirty="0"/>
              <a:t>The forces one the wind turbine blades are also dependent on mass, mass moment of inertia, and kinematics.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7572" y="2864239"/>
            <a:ext cx="3847480" cy="2545961"/>
          </a:xfrm>
          <a:prstGeom prst="rect">
            <a:avLst/>
          </a:prstGeom>
        </p:spPr>
      </p:pic>
      <p:sp>
        <p:nvSpPr>
          <p:cNvPr id="5" name="Text Placeholder 4"/>
          <p:cNvSpPr>
            <a:spLocks noGrp="1"/>
          </p:cNvSpPr>
          <p:nvPr>
            <p:ph type="body" sz="quarter" idx="11"/>
          </p:nvPr>
        </p:nvSpPr>
        <p:spPr/>
        <p:txBody>
          <a:bodyPr/>
          <a:lstStyle/>
          <a:p>
            <a:r>
              <a:rPr lang="en-US" dirty="0"/>
              <a:t>©</a:t>
            </a:r>
            <a:r>
              <a:rPr lang="en-US" dirty="0" err="1"/>
              <a:t>Loraks</a:t>
            </a:r>
            <a:r>
              <a:rPr lang="en-US" dirty="0"/>
              <a:t>/ Getty Images RF</a:t>
            </a:r>
          </a:p>
        </p:txBody>
      </p:sp>
    </p:spTree>
    <p:extLst>
      <p:ext uri="{BB962C8B-B14F-4D97-AF65-F5344CB8AC3E}">
        <p14:creationId xmlns:p14="http://schemas.microsoft.com/office/powerpoint/2010/main" val="62220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Constrained Plane Motion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15" name="Picture 14" descr="Rod AB is tiled from the vertical at an angle of theta. End B slides in a vertical slider. End A, below and to the right of B, slides in a horizontal slider. Theta, omega, and alpha are counterlcockwise about center of mass G. The components of centroidal linear acceleration act at G. Load P acts horizontally to the right at point 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19200"/>
            <a:ext cx="2282877" cy="2729369"/>
          </a:xfrm>
          <a:prstGeom prst="rect">
            <a:avLst/>
          </a:prstGeom>
        </p:spPr>
      </p:pic>
      <p:pic>
        <p:nvPicPr>
          <p:cNvPr id="16" name="Picture 15" descr="The FBD shows the normal force at B acting to the right, the weight acting downward at G, the normal force at A acting upward, and force P acting at A to the right. The KD shows the centroidal linear inertial terms acting at G, and the centroidal angular inertial term at G acting in a counterclockwise mann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173986"/>
            <a:ext cx="3220794" cy="2379214"/>
          </a:xfrm>
          <a:prstGeom prst="rect">
            <a:avLst/>
          </a:prstGeom>
        </p:spPr>
      </p:pic>
      <p:sp>
        <p:nvSpPr>
          <p:cNvPr id="3" name="Content Placeholder 2"/>
          <p:cNvSpPr>
            <a:spLocks noGrp="1"/>
          </p:cNvSpPr>
          <p:nvPr>
            <p:ph idx="1"/>
          </p:nvPr>
        </p:nvSpPr>
        <p:spPr>
          <a:xfrm>
            <a:off x="3850004" y="1066799"/>
            <a:ext cx="4836795" cy="1295401"/>
          </a:xfrm>
        </p:spPr>
        <p:txBody>
          <a:bodyPr/>
          <a:lstStyle/>
          <a:p>
            <a:pPr>
              <a:spcBef>
                <a:spcPts val="0"/>
              </a:spcBef>
              <a:spcAft>
                <a:spcPts val="0"/>
              </a:spcAft>
            </a:pPr>
            <a:r>
              <a:rPr lang="en-US" altLang="en-US" sz="2000" dirty="0"/>
              <a:t>Most engineering applications involve rigid bodies which are moving under given constraints, example: cranks, connecting rods, and non-slipping wheels.</a:t>
            </a:r>
          </a:p>
        </p:txBody>
      </p:sp>
      <p:sp>
        <p:nvSpPr>
          <p:cNvPr id="7" name="Content Placeholder 6"/>
          <p:cNvSpPr>
            <a:spLocks noGrp="1"/>
          </p:cNvSpPr>
          <p:nvPr>
            <p:ph idx="14"/>
          </p:nvPr>
        </p:nvSpPr>
        <p:spPr>
          <a:xfrm>
            <a:off x="3850004" y="2514600"/>
            <a:ext cx="4836795" cy="1382753"/>
          </a:xfrm>
        </p:spPr>
        <p:txBody>
          <a:bodyPr/>
          <a:lstStyle/>
          <a:p>
            <a:pPr>
              <a:spcBef>
                <a:spcPts val="0"/>
              </a:spcBef>
              <a:spcAft>
                <a:spcPts val="0"/>
              </a:spcAft>
            </a:pPr>
            <a:r>
              <a:rPr lang="en-US" altLang="en-US" sz="2000" i="1" dirty="0"/>
              <a:t>Constrained plane motion</a:t>
            </a:r>
            <a:r>
              <a:rPr lang="en-US" altLang="en-US" sz="2000" dirty="0"/>
              <a:t>: motions with definite relations between the components of acceleration of the mass center and the angular acceleration of the body.</a:t>
            </a:r>
          </a:p>
        </p:txBody>
      </p:sp>
      <p:sp>
        <p:nvSpPr>
          <p:cNvPr id="9" name="Content Placeholder 8"/>
          <p:cNvSpPr>
            <a:spLocks noGrp="1"/>
          </p:cNvSpPr>
          <p:nvPr>
            <p:ph idx="16"/>
          </p:nvPr>
        </p:nvSpPr>
        <p:spPr>
          <a:xfrm>
            <a:off x="3850004" y="3979128"/>
            <a:ext cx="4836795" cy="973872"/>
          </a:xfrm>
        </p:spPr>
        <p:txBody>
          <a:bodyPr/>
          <a:lstStyle/>
          <a:p>
            <a:pPr>
              <a:spcBef>
                <a:spcPts val="0"/>
              </a:spcBef>
              <a:spcAft>
                <a:spcPts val="0"/>
              </a:spcAft>
            </a:pPr>
            <a:r>
              <a:rPr lang="en-US" altLang="en-US" sz="2000" dirty="0"/>
              <a:t>Solution of a problem involving constrained plane motion begins with a kinematic analysis.</a:t>
            </a:r>
          </a:p>
        </p:txBody>
      </p:sp>
      <p:sp>
        <p:nvSpPr>
          <p:cNvPr id="11" name="Content Placeholder 10"/>
          <p:cNvSpPr>
            <a:spLocks noGrp="1"/>
          </p:cNvSpPr>
          <p:nvPr>
            <p:ph idx="18"/>
          </p:nvPr>
        </p:nvSpPr>
        <p:spPr>
          <a:xfrm>
            <a:off x="3850004" y="5105399"/>
            <a:ext cx="5065396" cy="685801"/>
          </a:xfrm>
        </p:spPr>
        <p:txBody>
          <a:bodyPr/>
          <a:lstStyle/>
          <a:p>
            <a:pPr>
              <a:spcBef>
                <a:spcPts val="0"/>
              </a:spcBef>
              <a:spcAft>
                <a:spcPts val="0"/>
              </a:spcAft>
            </a:pPr>
            <a:r>
              <a:rPr lang="en-US" altLang="en-US" sz="2000" dirty="0"/>
              <a:t>Example: given </a:t>
            </a:r>
            <a:r>
              <a:rPr lang="en-US" altLang="en-US" sz="2000" i="1" dirty="0">
                <a:latin typeface="Symbol" pitchFamily="18" charset="2"/>
              </a:rPr>
              <a:t>q</a:t>
            </a:r>
            <a:r>
              <a:rPr lang="en-US" altLang="en-US" sz="2000" i="1" dirty="0"/>
              <a:t>, </a:t>
            </a:r>
            <a:r>
              <a:rPr lang="el-GR" altLang="en-US" sz="2000" i="1" dirty="0"/>
              <a:t>ω</a:t>
            </a:r>
            <a:r>
              <a:rPr lang="en-US" altLang="en-US" sz="2000" i="1" dirty="0"/>
              <a:t>, </a:t>
            </a:r>
            <a:r>
              <a:rPr lang="en-US" altLang="en-US" sz="2000" dirty="0"/>
              <a:t>and</a:t>
            </a:r>
            <a:r>
              <a:rPr lang="en-US" altLang="en-US" sz="2000" i="1" dirty="0"/>
              <a:t> </a:t>
            </a:r>
            <a:r>
              <a:rPr lang="el-GR" altLang="en-US" sz="2000" i="1" dirty="0"/>
              <a:t>α</a:t>
            </a:r>
            <a:r>
              <a:rPr lang="en-US" altLang="en-US" sz="2000" i="1" dirty="0"/>
              <a:t>, </a:t>
            </a:r>
            <a:r>
              <a:rPr lang="en-US" altLang="en-US" sz="2000" dirty="0"/>
              <a:t>find </a:t>
            </a:r>
            <a:r>
              <a:rPr lang="en-US" altLang="en-US" sz="2000" i="1" dirty="0"/>
              <a:t>P</a:t>
            </a:r>
            <a:r>
              <a:rPr lang="en-US" altLang="en-US" sz="2000" dirty="0"/>
              <a:t>, </a:t>
            </a:r>
            <a:r>
              <a:rPr lang="en-US" altLang="en-US" sz="2000" i="1" dirty="0"/>
              <a:t>N</a:t>
            </a:r>
            <a:r>
              <a:rPr lang="en-US" altLang="en-US" sz="2000" i="1" baseline="-25000" dirty="0"/>
              <a:t>A</a:t>
            </a:r>
            <a:r>
              <a:rPr lang="en-US" altLang="en-US" sz="2000" dirty="0"/>
              <a:t>, and </a:t>
            </a:r>
            <a:r>
              <a:rPr lang="en-US" altLang="en-US" sz="2000" i="1" dirty="0"/>
              <a:t>N</a:t>
            </a:r>
            <a:r>
              <a:rPr lang="en-US" altLang="en-US" sz="2000" i="1" baseline="-25000" dirty="0"/>
              <a:t>B</a:t>
            </a:r>
            <a:r>
              <a:rPr lang="en-US" altLang="en-US" sz="2000" dirty="0"/>
              <a:t>.</a:t>
            </a:r>
          </a:p>
          <a:p>
            <a:pPr marL="292608" indent="-292608">
              <a:spcBef>
                <a:spcPts val="0"/>
              </a:spcBef>
              <a:spcAft>
                <a:spcPts val="0"/>
              </a:spcAft>
              <a:buFont typeface="Arial" panose="020B0604020202020204" pitchFamily="34" charset="0"/>
              <a:buChar char="•"/>
            </a:pPr>
            <a:r>
              <a:rPr lang="en-US" altLang="en-US" sz="2000" dirty="0"/>
              <a:t>kinematic analysis yield</a:t>
            </a:r>
            <a:endParaRPr lang="en-US" sz="2000" dirty="0"/>
          </a:p>
        </p:txBody>
      </p:sp>
      <p:graphicFrame>
        <p:nvGraphicFramePr>
          <p:cNvPr id="14" name="Object 2"/>
          <p:cNvGraphicFramePr>
            <a:graphicFrameLocks noChangeAspect="1"/>
          </p:cNvGraphicFramePr>
          <p:nvPr>
            <p:extLst>
              <p:ext uri="{D42A27DB-BD31-4B8C-83A1-F6EECF244321}">
                <p14:modId xmlns:p14="http://schemas.microsoft.com/office/powerpoint/2010/main" val="1888393630"/>
              </p:ext>
            </p:extLst>
          </p:nvPr>
        </p:nvGraphicFramePr>
        <p:xfrm>
          <a:off x="6705600" y="5461000"/>
          <a:ext cx="977900" cy="330200"/>
        </p:xfrm>
        <a:graphic>
          <a:graphicData uri="http://schemas.openxmlformats.org/presentationml/2006/ole">
            <mc:AlternateContent xmlns:mc="http://schemas.openxmlformats.org/markup-compatibility/2006">
              <mc:Choice xmlns:v="urn:schemas-microsoft-com:vml" Requires="v">
                <p:oleObj spid="_x0000_s125050" name="Equation" r:id="rId5" imgW="977900" imgH="330200" progId="Equation.DSMT4">
                  <p:embed/>
                </p:oleObj>
              </mc:Choice>
              <mc:Fallback>
                <p:oleObj name="Equation" r:id="rId5" imgW="977900" imgH="330200" progId="Equation.DSMT4">
                  <p:embed/>
                  <p:pic>
                    <p:nvPicPr>
                      <p:cNvPr id="41995"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5461000"/>
                        <a:ext cx="977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Content Placeholder 11"/>
          <p:cNvSpPr>
            <a:spLocks noGrp="1"/>
          </p:cNvSpPr>
          <p:nvPr>
            <p:ph idx="19"/>
          </p:nvPr>
        </p:nvSpPr>
        <p:spPr>
          <a:xfrm>
            <a:off x="3850004" y="5791200"/>
            <a:ext cx="4836795" cy="762000"/>
          </a:xfrm>
        </p:spPr>
        <p:txBody>
          <a:bodyPr/>
          <a:lstStyle/>
          <a:p>
            <a:pPr marL="292608" indent="-292608">
              <a:spcBef>
                <a:spcPts val="0"/>
              </a:spcBef>
              <a:spcAft>
                <a:spcPts val="0"/>
              </a:spcAft>
              <a:buFont typeface="Arial" panose="020B0604020202020204" pitchFamily="34" charset="0"/>
              <a:buChar char="•"/>
            </a:pPr>
            <a:r>
              <a:rPr lang="en-US" altLang="en-US" sz="2000" dirty="0"/>
              <a:t>We can then find </a:t>
            </a:r>
            <a:r>
              <a:rPr lang="en-US" altLang="en-US" sz="2000" i="1" dirty="0"/>
              <a:t>P</a:t>
            </a:r>
            <a:r>
              <a:rPr lang="en-US" altLang="en-US" sz="2000" dirty="0"/>
              <a:t>, </a:t>
            </a:r>
            <a:r>
              <a:rPr lang="en-US" altLang="en-US" sz="2000" i="1" dirty="0"/>
              <a:t>N</a:t>
            </a:r>
            <a:r>
              <a:rPr lang="en-US" altLang="en-US" sz="2000" i="1" baseline="-25000" dirty="0"/>
              <a:t>A</a:t>
            </a:r>
            <a:r>
              <a:rPr lang="en-US" altLang="en-US" sz="2000" dirty="0"/>
              <a:t>, and </a:t>
            </a:r>
            <a:r>
              <a:rPr lang="en-US" altLang="en-US" sz="2000" i="1" dirty="0"/>
              <a:t>N</a:t>
            </a:r>
            <a:r>
              <a:rPr lang="en-US" altLang="en-US" sz="2000" i="1" baseline="-25000" dirty="0"/>
              <a:t>B </a:t>
            </a:r>
            <a:r>
              <a:rPr lang="en-US" altLang="en-US" sz="2000" dirty="0"/>
              <a:t>by solving the appropriate equations.</a:t>
            </a:r>
          </a:p>
        </p:txBody>
      </p:sp>
    </p:spTree>
    <p:extLst>
      <p:ext uri="{BB962C8B-B14F-4D97-AF65-F5344CB8AC3E}">
        <p14:creationId xmlns:p14="http://schemas.microsoft.com/office/powerpoint/2010/main" val="257803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1" grpId="0" uiExpand="1" build="p"/>
      <p:bldP spid="1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13624"/>
          </a:xfrm>
        </p:spPr>
        <p:txBody>
          <a:bodyPr/>
          <a:lstStyle/>
          <a:p>
            <a:r>
              <a:rPr lang="en-US" altLang="en-US" b="1" dirty="0">
                <a:solidFill>
                  <a:srgbClr val="AD0B1E"/>
                </a:solidFill>
                <a:ea typeface="ＭＳ Ｐゴシック" pitchFamily="34" charset="-128"/>
              </a:rPr>
              <a:t>Constrained Motion: Noncentroidal Rotation</a:t>
            </a:r>
            <a:endParaRPr lang="en-US" b="1" dirty="0">
              <a:solidFill>
                <a:srgbClr val="AD0B1E"/>
              </a:solidFill>
            </a:endParaRPr>
          </a:p>
        </p:txBody>
      </p:sp>
      <p:pic>
        <p:nvPicPr>
          <p:cNvPr id="16" name="Picture 15" descr="For noncentroidal fixed-axis rotation, the center of mass has a tangential and a normal component of accele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752600"/>
            <a:ext cx="2045839" cy="2472993"/>
          </a:xfrm>
          <a:prstGeom prst="rect">
            <a:avLst/>
          </a:prstGeom>
        </p:spPr>
      </p:pic>
      <p:sp>
        <p:nvSpPr>
          <p:cNvPr id="6" name="Content Placeholder 5"/>
          <p:cNvSpPr>
            <a:spLocks noGrp="1"/>
          </p:cNvSpPr>
          <p:nvPr>
            <p:ph idx="13"/>
          </p:nvPr>
        </p:nvSpPr>
        <p:spPr>
          <a:xfrm>
            <a:off x="3810000" y="1600200"/>
            <a:ext cx="4876800" cy="1001752"/>
          </a:xfrm>
        </p:spPr>
        <p:txBody>
          <a:bodyPr/>
          <a:lstStyle/>
          <a:p>
            <a:pPr marL="292608" indent="-292608">
              <a:spcBef>
                <a:spcPts val="0"/>
              </a:spcBef>
              <a:spcAft>
                <a:spcPts val="0"/>
              </a:spcAft>
              <a:buFont typeface="Arial" panose="020B0604020202020204" pitchFamily="34" charset="0"/>
              <a:buChar char="•"/>
            </a:pPr>
            <a:r>
              <a:rPr lang="en-US" altLang="en-US" sz="2000" i="1" dirty="0"/>
              <a:t>Noncentroidal rotation</a:t>
            </a:r>
            <a:r>
              <a:rPr lang="en-US" altLang="en-US" sz="2000" dirty="0"/>
              <a:t>: motion of a body is constrained to rotate about a fixed axis that does not pass through its mass center.</a:t>
            </a:r>
          </a:p>
        </p:txBody>
      </p:sp>
      <p:sp>
        <p:nvSpPr>
          <p:cNvPr id="8" name="Content Placeholder 7"/>
          <p:cNvSpPr>
            <a:spLocks noGrp="1"/>
          </p:cNvSpPr>
          <p:nvPr>
            <p:ph idx="15"/>
          </p:nvPr>
        </p:nvSpPr>
        <p:spPr>
          <a:xfrm>
            <a:off x="3810000" y="2626112"/>
            <a:ext cx="4876800" cy="1004848"/>
          </a:xfrm>
        </p:spPr>
        <p:txBody>
          <a:bodyPr/>
          <a:lstStyle/>
          <a:p>
            <a:pPr marL="292608" indent="-292608">
              <a:spcBef>
                <a:spcPts val="0"/>
              </a:spcBef>
              <a:spcAft>
                <a:spcPts val="0"/>
              </a:spcAft>
              <a:buFont typeface="Arial" panose="020B0604020202020204" pitchFamily="34" charset="0"/>
              <a:buChar char="•"/>
            </a:pPr>
            <a:r>
              <a:rPr lang="en-US" altLang="en-US" sz="2000" dirty="0"/>
              <a:t>Kinematic relation between the motion of the mass center </a:t>
            </a:r>
            <a:r>
              <a:rPr lang="en-US" altLang="en-US" sz="2000" i="1" dirty="0"/>
              <a:t>G</a:t>
            </a:r>
            <a:r>
              <a:rPr lang="en-US" altLang="en-US" sz="2000" dirty="0"/>
              <a:t> and the motion of the body about </a:t>
            </a:r>
            <a:r>
              <a:rPr lang="en-US" altLang="en-US" sz="2000" i="1" dirty="0"/>
              <a:t>G</a:t>
            </a:r>
            <a:r>
              <a:rPr lang="en-US" altLang="en-US" sz="2000" dirty="0"/>
              <a:t>,</a:t>
            </a:r>
          </a:p>
        </p:txBody>
      </p:sp>
      <p:graphicFrame>
        <p:nvGraphicFramePr>
          <p:cNvPr id="14" name="Object 3"/>
          <p:cNvGraphicFramePr>
            <a:graphicFrameLocks noChangeAspect="1"/>
          </p:cNvGraphicFramePr>
          <p:nvPr>
            <p:extLst>
              <p:ext uri="{D42A27DB-BD31-4B8C-83A1-F6EECF244321}">
                <p14:modId xmlns:p14="http://schemas.microsoft.com/office/powerpoint/2010/main" val="1143326250"/>
              </p:ext>
            </p:extLst>
          </p:nvPr>
        </p:nvGraphicFramePr>
        <p:xfrm>
          <a:off x="5092700" y="3733800"/>
          <a:ext cx="2298700" cy="406400"/>
        </p:xfrm>
        <a:graphic>
          <a:graphicData uri="http://schemas.openxmlformats.org/presentationml/2006/ole">
            <mc:AlternateContent xmlns:mc="http://schemas.openxmlformats.org/markup-compatibility/2006">
              <mc:Choice xmlns:v="urn:schemas-microsoft-com:vml" Requires="v">
                <p:oleObj spid="_x0000_s126194" name="Equation" r:id="rId4" imgW="2298700" imgH="406400" progId="Equation.3">
                  <p:embed/>
                </p:oleObj>
              </mc:Choice>
              <mc:Fallback>
                <p:oleObj name="Equation" r:id="rId4" imgW="2298700" imgH="406400" progId="Equation.3">
                  <p:embed/>
                  <p:pic>
                    <p:nvPicPr>
                      <p:cNvPr id="4302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2700" y="3733800"/>
                        <a:ext cx="22987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 name="Picture 16" descr="The FBD shows the collection of forces and reactions acting on the body. The KD shows linear inertial terms at G, and angular inertial terms acting counterclockwis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233" y="4512826"/>
            <a:ext cx="3187007" cy="1812870"/>
          </a:xfrm>
          <a:prstGeom prst="rect">
            <a:avLst/>
          </a:prstGeom>
        </p:spPr>
      </p:pic>
      <p:sp>
        <p:nvSpPr>
          <p:cNvPr id="9" name="Content Placeholder 8"/>
          <p:cNvSpPr>
            <a:spLocks noGrp="1"/>
          </p:cNvSpPr>
          <p:nvPr>
            <p:ph idx="16"/>
          </p:nvPr>
        </p:nvSpPr>
        <p:spPr>
          <a:xfrm>
            <a:off x="3810000" y="4243040"/>
            <a:ext cx="4876800" cy="712748"/>
          </a:xfrm>
        </p:spPr>
        <p:txBody>
          <a:bodyPr/>
          <a:lstStyle/>
          <a:p>
            <a:pPr marL="292608" indent="-292608">
              <a:spcBef>
                <a:spcPts val="0"/>
              </a:spcBef>
              <a:spcAft>
                <a:spcPts val="0"/>
              </a:spcAft>
              <a:buFont typeface="Arial" panose="020B0604020202020204" pitchFamily="34" charset="0"/>
              <a:buChar char="•"/>
            </a:pPr>
            <a:r>
              <a:rPr lang="en-US" altLang="en-US" sz="2000" dirty="0"/>
              <a:t>The kinematic relations are used to eliminate</a:t>
            </a:r>
            <a:endParaRPr lang="en-US" sz="2000" dirty="0"/>
          </a:p>
        </p:txBody>
      </p:sp>
      <p:graphicFrame>
        <p:nvGraphicFramePr>
          <p:cNvPr id="15" name="Object 2"/>
          <p:cNvGraphicFramePr>
            <a:graphicFrameLocks noChangeAspect="1"/>
          </p:cNvGraphicFramePr>
          <p:nvPr>
            <p:extLst>
              <p:ext uri="{D42A27DB-BD31-4B8C-83A1-F6EECF244321}">
                <p14:modId xmlns:p14="http://schemas.microsoft.com/office/powerpoint/2010/main" val="3880573445"/>
              </p:ext>
            </p:extLst>
          </p:nvPr>
        </p:nvGraphicFramePr>
        <p:xfrm>
          <a:off x="5270500" y="4625588"/>
          <a:ext cx="977900" cy="330200"/>
        </p:xfrm>
        <a:graphic>
          <a:graphicData uri="http://schemas.openxmlformats.org/presentationml/2006/ole">
            <mc:AlternateContent xmlns:mc="http://schemas.openxmlformats.org/markup-compatibility/2006">
              <mc:Choice xmlns:v="urn:schemas-microsoft-com:vml" Requires="v">
                <p:oleObj spid="_x0000_s126195" name="Equation" r:id="rId7" imgW="977900" imgH="330200" progId="Equation.3">
                  <p:embed/>
                </p:oleObj>
              </mc:Choice>
              <mc:Fallback>
                <p:oleObj name="Equation" r:id="rId7" imgW="977900" imgH="330200" progId="Equation.3">
                  <p:embed/>
                  <p:pic>
                    <p:nvPicPr>
                      <p:cNvPr id="43019"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500" y="4625588"/>
                        <a:ext cx="977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Content Placeholder 9"/>
          <p:cNvSpPr>
            <a:spLocks noGrp="1"/>
          </p:cNvSpPr>
          <p:nvPr>
            <p:ph idx="17"/>
          </p:nvPr>
        </p:nvSpPr>
        <p:spPr>
          <a:xfrm>
            <a:off x="4114800" y="4572000"/>
            <a:ext cx="4572000" cy="727928"/>
          </a:xfrm>
        </p:spPr>
        <p:txBody>
          <a:bodyPr/>
          <a:lstStyle/>
          <a:p>
            <a:pPr indent="2109788"/>
            <a:r>
              <a:rPr lang="en-US" altLang="en-US" sz="2000" dirty="0"/>
              <a:t>from the method of dynamic equilibrium.</a:t>
            </a:r>
            <a:endParaRPr lang="en-US" sz="2000" dirty="0"/>
          </a:p>
        </p:txBody>
      </p:sp>
    </p:spTree>
    <p:extLst>
      <p:ext uri="{BB962C8B-B14F-4D97-AF65-F5344CB8AC3E}">
        <p14:creationId xmlns:p14="http://schemas.microsoft.com/office/powerpoint/2010/main" val="211158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Constrained Plane Motion: Rolling Motion</a:t>
            </a:r>
            <a:endParaRPr lang="en-US" b="1" dirty="0">
              <a:solidFill>
                <a:srgbClr val="AD0B1E"/>
              </a:solidFill>
            </a:endParaRPr>
          </a:p>
        </p:txBody>
      </p:sp>
      <p:pic>
        <p:nvPicPr>
          <p:cNvPr id="24" name="Picture 23" descr="The FBD shows weight acting downward at G, force P acting to the right at some point on the side of the disk, and at the point of contact with the ground, normal force N acting upward and friction F acting to the left. The KD shows linear inertial terms acting at G to the right, and angular inertial terms in the clockwise dire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31" y="1752600"/>
            <a:ext cx="2618169" cy="1424072"/>
          </a:xfrm>
          <a:prstGeom prst="rect">
            <a:avLst/>
          </a:prstGeom>
        </p:spPr>
      </p:pic>
      <p:sp>
        <p:nvSpPr>
          <p:cNvPr id="6" name="Content Placeholder 5"/>
          <p:cNvSpPr>
            <a:spLocks noGrp="1"/>
          </p:cNvSpPr>
          <p:nvPr>
            <p:ph idx="13"/>
          </p:nvPr>
        </p:nvSpPr>
        <p:spPr>
          <a:xfrm>
            <a:off x="3200400" y="1524000"/>
            <a:ext cx="5486400" cy="646125"/>
          </a:xfrm>
        </p:spPr>
        <p:txBody>
          <a:bodyPr/>
          <a:lstStyle/>
          <a:p>
            <a:pPr marL="292608" indent="-292608">
              <a:spcBef>
                <a:spcPts val="0"/>
              </a:spcBef>
              <a:spcAft>
                <a:spcPts val="0"/>
              </a:spcAft>
              <a:buFont typeface="Arial" panose="020B0604020202020204" pitchFamily="34" charset="0"/>
              <a:buChar char="•"/>
            </a:pPr>
            <a:r>
              <a:rPr lang="en-US" altLang="en-US" sz="2000" dirty="0"/>
              <a:t>For a balanced disk constrained to roll without sliding, </a:t>
            </a:r>
          </a:p>
        </p:txBody>
      </p:sp>
      <p:graphicFrame>
        <p:nvGraphicFramePr>
          <p:cNvPr id="14" name="Object 10"/>
          <p:cNvGraphicFramePr>
            <a:graphicFrameLocks noChangeAspect="1"/>
          </p:cNvGraphicFramePr>
          <p:nvPr>
            <p:extLst>
              <p:ext uri="{D42A27DB-BD31-4B8C-83A1-F6EECF244321}">
                <p14:modId xmlns:p14="http://schemas.microsoft.com/office/powerpoint/2010/main" val="1375644581"/>
              </p:ext>
            </p:extLst>
          </p:nvPr>
        </p:nvGraphicFramePr>
        <p:xfrm>
          <a:off x="4235450" y="2259025"/>
          <a:ext cx="2159000" cy="292100"/>
        </p:xfrm>
        <a:graphic>
          <a:graphicData uri="http://schemas.openxmlformats.org/presentationml/2006/ole">
            <mc:AlternateContent xmlns:mc="http://schemas.openxmlformats.org/markup-compatibility/2006">
              <mc:Choice xmlns:v="urn:schemas-microsoft-com:vml" Requires="v">
                <p:oleObj spid="_x0000_s151601" name="Equation" r:id="rId4" imgW="2159000" imgH="292100" progId="Equation.3">
                  <p:embed/>
                </p:oleObj>
              </mc:Choice>
              <mc:Fallback>
                <p:oleObj name="Equation" r:id="rId4" imgW="2159000" imgH="292100" progId="Equation.3">
                  <p:embed/>
                  <p:pic>
                    <p:nvPicPr>
                      <p:cNvPr id="4406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5450" y="2259025"/>
                        <a:ext cx="21590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200400" y="2514600"/>
            <a:ext cx="5486400" cy="377851"/>
          </a:xfrm>
        </p:spPr>
        <p:txBody>
          <a:bodyPr/>
          <a:lstStyle/>
          <a:p>
            <a:pPr marL="292608" indent="-292608">
              <a:spcBef>
                <a:spcPts val="0"/>
              </a:spcBef>
              <a:spcAft>
                <a:spcPts val="0"/>
              </a:spcAft>
              <a:buFont typeface="Arial" panose="020B0604020202020204" pitchFamily="34" charset="0"/>
              <a:buChar char="•"/>
            </a:pPr>
            <a:r>
              <a:rPr lang="en-US" altLang="en-US" sz="2000" dirty="0"/>
              <a:t>Rolling, no sliding:</a:t>
            </a:r>
          </a:p>
        </p:txBody>
      </p:sp>
      <p:graphicFrame>
        <p:nvGraphicFramePr>
          <p:cNvPr id="15" name="Object 8"/>
          <p:cNvGraphicFramePr>
            <a:graphicFrameLocks noChangeAspect="1"/>
          </p:cNvGraphicFramePr>
          <p:nvPr>
            <p:extLst>
              <p:ext uri="{D42A27DB-BD31-4B8C-83A1-F6EECF244321}">
                <p14:modId xmlns:p14="http://schemas.microsoft.com/office/powerpoint/2010/main" val="2075034269"/>
              </p:ext>
            </p:extLst>
          </p:nvPr>
        </p:nvGraphicFramePr>
        <p:xfrm>
          <a:off x="4295775" y="2895600"/>
          <a:ext cx="977900" cy="330200"/>
        </p:xfrm>
        <a:graphic>
          <a:graphicData uri="http://schemas.openxmlformats.org/presentationml/2006/ole">
            <mc:AlternateContent xmlns:mc="http://schemas.openxmlformats.org/markup-compatibility/2006">
              <mc:Choice xmlns:v="urn:schemas-microsoft-com:vml" Requires="v">
                <p:oleObj spid="_x0000_s151602" name="Equation" r:id="rId6" imgW="977900" imgH="330200" progId="Equation.DSMT4">
                  <p:embed/>
                </p:oleObj>
              </mc:Choice>
              <mc:Fallback>
                <p:oleObj name="Equation" r:id="rId6" imgW="977900" imgH="330200" progId="Equation.DSMT4">
                  <p:embed/>
                  <p:pic>
                    <p:nvPicPr>
                      <p:cNvPr id="4405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5775" y="2895600"/>
                        <a:ext cx="977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9"/>
          <p:cNvGraphicFramePr>
            <a:graphicFrameLocks noChangeAspect="1"/>
          </p:cNvGraphicFramePr>
          <p:nvPr>
            <p:extLst>
              <p:ext uri="{D42A27DB-BD31-4B8C-83A1-F6EECF244321}">
                <p14:modId xmlns:p14="http://schemas.microsoft.com/office/powerpoint/2010/main" val="2427381368"/>
              </p:ext>
            </p:extLst>
          </p:nvPr>
        </p:nvGraphicFramePr>
        <p:xfrm>
          <a:off x="5705475" y="2954338"/>
          <a:ext cx="749300" cy="215900"/>
        </p:xfrm>
        <a:graphic>
          <a:graphicData uri="http://schemas.openxmlformats.org/presentationml/2006/ole">
            <mc:AlternateContent xmlns:mc="http://schemas.openxmlformats.org/markup-compatibility/2006">
              <mc:Choice xmlns:v="urn:schemas-microsoft-com:vml" Requires="v">
                <p:oleObj spid="_x0000_s151603" name="Equation" r:id="rId8" imgW="748975" imgH="215806" progId="Equation.3">
                  <p:embed/>
                </p:oleObj>
              </mc:Choice>
              <mc:Fallback>
                <p:oleObj name="Equation" r:id="rId8" imgW="748975" imgH="215806" progId="Equation.3">
                  <p:embed/>
                  <p:pic>
                    <p:nvPicPr>
                      <p:cNvPr id="44059"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5475" y="2954338"/>
                        <a:ext cx="749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505200" y="3203549"/>
            <a:ext cx="4343400" cy="377851"/>
          </a:xfrm>
        </p:spPr>
        <p:txBody>
          <a:bodyPr/>
          <a:lstStyle/>
          <a:p>
            <a:r>
              <a:rPr lang="en-US" altLang="en-US" sz="2000" dirty="0"/>
              <a:t>Rolling, sliding impending:</a:t>
            </a:r>
          </a:p>
        </p:txBody>
      </p:sp>
      <p:graphicFrame>
        <p:nvGraphicFramePr>
          <p:cNvPr id="17" name="Object 6"/>
          <p:cNvGraphicFramePr>
            <a:graphicFrameLocks noChangeAspect="1"/>
          </p:cNvGraphicFramePr>
          <p:nvPr>
            <p:extLst>
              <p:ext uri="{D42A27DB-BD31-4B8C-83A1-F6EECF244321}">
                <p14:modId xmlns:p14="http://schemas.microsoft.com/office/powerpoint/2010/main" val="1766078144"/>
              </p:ext>
            </p:extLst>
          </p:nvPr>
        </p:nvGraphicFramePr>
        <p:xfrm>
          <a:off x="4295775" y="3657600"/>
          <a:ext cx="977900" cy="330200"/>
        </p:xfrm>
        <a:graphic>
          <a:graphicData uri="http://schemas.openxmlformats.org/presentationml/2006/ole">
            <mc:AlternateContent xmlns:mc="http://schemas.openxmlformats.org/markup-compatibility/2006">
              <mc:Choice xmlns:v="urn:schemas-microsoft-com:vml" Requires="v">
                <p:oleObj spid="_x0000_s151604" name="Equation" r:id="rId10" imgW="977900" imgH="330200" progId="Equation.3">
                  <p:embed/>
                </p:oleObj>
              </mc:Choice>
              <mc:Fallback>
                <p:oleObj name="Equation" r:id="rId10" imgW="977900" imgH="330200" progId="Equation.3">
                  <p:embed/>
                  <p:pic>
                    <p:nvPicPr>
                      <p:cNvPr id="44056"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5775" y="3657600"/>
                        <a:ext cx="977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7"/>
          <p:cNvGraphicFramePr>
            <a:graphicFrameLocks noChangeAspect="1"/>
          </p:cNvGraphicFramePr>
          <p:nvPr>
            <p:extLst>
              <p:ext uri="{D42A27DB-BD31-4B8C-83A1-F6EECF244321}">
                <p14:modId xmlns:p14="http://schemas.microsoft.com/office/powerpoint/2010/main" val="3147762743"/>
              </p:ext>
            </p:extLst>
          </p:nvPr>
        </p:nvGraphicFramePr>
        <p:xfrm>
          <a:off x="5705475" y="3713163"/>
          <a:ext cx="749300" cy="215900"/>
        </p:xfrm>
        <a:graphic>
          <a:graphicData uri="http://schemas.openxmlformats.org/presentationml/2006/ole">
            <mc:AlternateContent xmlns:mc="http://schemas.openxmlformats.org/markup-compatibility/2006">
              <mc:Choice xmlns:v="urn:schemas-microsoft-com:vml" Requires="v">
                <p:oleObj spid="_x0000_s151605" name="Equation" r:id="rId12" imgW="748975" imgH="215806" progId="Equation.3">
                  <p:embed/>
                </p:oleObj>
              </mc:Choice>
              <mc:Fallback>
                <p:oleObj name="Equation" r:id="rId12" imgW="748975" imgH="215806" progId="Equation.3">
                  <p:embed/>
                  <p:pic>
                    <p:nvPicPr>
                      <p:cNvPr id="44057"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5475" y="3713163"/>
                        <a:ext cx="749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3505200" y="3962400"/>
            <a:ext cx="4343400" cy="377851"/>
          </a:xfrm>
        </p:spPr>
        <p:txBody>
          <a:bodyPr/>
          <a:lstStyle/>
          <a:p>
            <a:r>
              <a:rPr lang="en-US" altLang="en-US" sz="2000" dirty="0"/>
              <a:t>Rotating and sliding:</a:t>
            </a:r>
          </a:p>
        </p:txBody>
      </p:sp>
      <p:graphicFrame>
        <p:nvGraphicFramePr>
          <p:cNvPr id="19" name="Object 4"/>
          <p:cNvGraphicFramePr>
            <a:graphicFrameLocks noChangeAspect="1"/>
          </p:cNvGraphicFramePr>
          <p:nvPr>
            <p:extLst>
              <p:ext uri="{D42A27DB-BD31-4B8C-83A1-F6EECF244321}">
                <p14:modId xmlns:p14="http://schemas.microsoft.com/office/powerpoint/2010/main" val="1244361693"/>
              </p:ext>
            </p:extLst>
          </p:nvPr>
        </p:nvGraphicFramePr>
        <p:xfrm>
          <a:off x="4191000" y="4438046"/>
          <a:ext cx="1003300" cy="330200"/>
        </p:xfrm>
        <a:graphic>
          <a:graphicData uri="http://schemas.openxmlformats.org/presentationml/2006/ole">
            <mc:AlternateContent xmlns:mc="http://schemas.openxmlformats.org/markup-compatibility/2006">
              <mc:Choice xmlns:v="urn:schemas-microsoft-com:vml" Requires="v">
                <p:oleObj spid="_x0000_s151606" name="Equation" r:id="rId13" imgW="1002865" imgH="330057" progId="Equation.3">
                  <p:embed/>
                </p:oleObj>
              </mc:Choice>
              <mc:Fallback>
                <p:oleObj name="Equation" r:id="rId13" imgW="1002865" imgH="330057" progId="Equation.3">
                  <p:embed/>
                  <p:pic>
                    <p:nvPicPr>
                      <p:cNvPr id="44052"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1000" y="4438046"/>
                        <a:ext cx="10033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3692074828"/>
              </p:ext>
            </p:extLst>
          </p:nvPr>
        </p:nvGraphicFramePr>
        <p:xfrm>
          <a:off x="5310820" y="4440618"/>
          <a:ext cx="2069891" cy="359982"/>
        </p:xfrm>
        <a:graphic>
          <a:graphicData uri="http://schemas.openxmlformats.org/presentationml/2006/ole">
            <mc:AlternateContent xmlns:mc="http://schemas.openxmlformats.org/markup-compatibility/2006">
              <mc:Choice xmlns:v="urn:schemas-microsoft-com:vml" Requires="v">
                <p:oleObj spid="_x0000_s151607" name="Equation" r:id="rId15" imgW="1168200" imgH="203040" progId="Equation.DSMT4">
                  <p:embed/>
                </p:oleObj>
              </mc:Choice>
              <mc:Fallback>
                <p:oleObj name="Equation" r:id="rId15" imgW="1168200" imgH="203040" progId="Equation.DSMT4">
                  <p:embed/>
                  <p:pic>
                    <p:nvPicPr>
                      <p:cNvPr id="44054" name="Object 5"/>
                      <p:cNvPicPr>
                        <a:picLocks noChangeAspect="1" noChangeArrowheads="1"/>
                      </p:cNvPicPr>
                      <p:nvPr/>
                    </p:nvPicPr>
                    <p:blipFill>
                      <a:blip r:embed="rId16"/>
                      <a:srcRect/>
                      <a:stretch>
                        <a:fillRect/>
                      </a:stretch>
                    </p:blipFill>
                    <p:spPr bwMode="auto">
                      <a:xfrm>
                        <a:off x="5310820" y="4440618"/>
                        <a:ext cx="2069891" cy="359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 name="Picture 22" descr="For an unbalances disk the center of mass G is removed from the geometric center of the disk O. The acceleration of G is the linear acceleration of O to the right, plus normal and tangential components of acceleration due to the rotation of G about O."/>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8200" y="3733800"/>
            <a:ext cx="1920840" cy="1978697"/>
          </a:xfrm>
          <a:prstGeom prst="rect">
            <a:avLst/>
          </a:prstGeom>
        </p:spPr>
      </p:pic>
      <p:sp>
        <p:nvSpPr>
          <p:cNvPr id="10" name="Content Placeholder 9"/>
          <p:cNvSpPr>
            <a:spLocks noGrp="1"/>
          </p:cNvSpPr>
          <p:nvPr>
            <p:ph idx="17"/>
          </p:nvPr>
        </p:nvSpPr>
        <p:spPr>
          <a:xfrm>
            <a:off x="3200400" y="4724400"/>
            <a:ext cx="5486400" cy="409549"/>
          </a:xfrm>
        </p:spPr>
        <p:txBody>
          <a:bodyPr/>
          <a:lstStyle/>
          <a:p>
            <a:pPr marL="292608" indent="-292608">
              <a:spcBef>
                <a:spcPts val="0"/>
              </a:spcBef>
              <a:spcAft>
                <a:spcPts val="0"/>
              </a:spcAft>
              <a:buFont typeface="Arial" panose="020B0604020202020204" pitchFamily="34" charset="0"/>
              <a:buChar char="•"/>
            </a:pPr>
            <a:r>
              <a:rPr lang="en-US" altLang="en-US" sz="2000" dirty="0"/>
              <a:t>For the geometric center of an unbalanced disk,</a:t>
            </a:r>
          </a:p>
        </p:txBody>
      </p:sp>
      <p:graphicFrame>
        <p:nvGraphicFramePr>
          <p:cNvPr id="21" name="Object 2"/>
          <p:cNvGraphicFramePr>
            <a:graphicFrameLocks noChangeAspect="1"/>
          </p:cNvGraphicFramePr>
          <p:nvPr>
            <p:extLst>
              <p:ext uri="{D42A27DB-BD31-4B8C-83A1-F6EECF244321}">
                <p14:modId xmlns:p14="http://schemas.microsoft.com/office/powerpoint/2010/main" val="2365386557"/>
              </p:ext>
            </p:extLst>
          </p:nvPr>
        </p:nvGraphicFramePr>
        <p:xfrm>
          <a:off x="4953000" y="5156200"/>
          <a:ext cx="901700" cy="330200"/>
        </p:xfrm>
        <a:graphic>
          <a:graphicData uri="http://schemas.openxmlformats.org/presentationml/2006/ole">
            <mc:AlternateContent xmlns:mc="http://schemas.openxmlformats.org/markup-compatibility/2006">
              <mc:Choice xmlns:v="urn:schemas-microsoft-com:vml" Requires="v">
                <p:oleObj spid="_x0000_s151608" name="Equation" r:id="rId18" imgW="901309" imgH="330057" progId="Equation.3">
                  <p:embed/>
                </p:oleObj>
              </mc:Choice>
              <mc:Fallback>
                <p:oleObj name="Equation" r:id="rId18" imgW="901309" imgH="330057" progId="Equation.3">
                  <p:embed/>
                  <p:pic>
                    <p:nvPicPr>
                      <p:cNvPr id="44043" name="Object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53000" y="5156200"/>
                        <a:ext cx="9017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Content Placeholder 10"/>
          <p:cNvSpPr>
            <a:spLocks noGrp="1"/>
          </p:cNvSpPr>
          <p:nvPr>
            <p:ph idx="18"/>
          </p:nvPr>
        </p:nvSpPr>
        <p:spPr>
          <a:xfrm>
            <a:off x="3581400" y="5413349"/>
            <a:ext cx="4343400" cy="377851"/>
          </a:xfrm>
        </p:spPr>
        <p:txBody>
          <a:bodyPr/>
          <a:lstStyle/>
          <a:p>
            <a:r>
              <a:rPr lang="en-US" altLang="en-US" sz="2000" dirty="0"/>
              <a:t>The acceleration of the mass center,</a:t>
            </a:r>
          </a:p>
        </p:txBody>
      </p:sp>
      <p:graphicFrame>
        <p:nvGraphicFramePr>
          <p:cNvPr id="22" name="Object 3"/>
          <p:cNvGraphicFramePr>
            <a:graphicFrameLocks noChangeAspect="1"/>
          </p:cNvGraphicFramePr>
          <p:nvPr>
            <p:extLst>
              <p:ext uri="{D42A27DB-BD31-4B8C-83A1-F6EECF244321}">
                <p14:modId xmlns:p14="http://schemas.microsoft.com/office/powerpoint/2010/main" val="3237404196"/>
              </p:ext>
            </p:extLst>
          </p:nvPr>
        </p:nvGraphicFramePr>
        <p:xfrm>
          <a:off x="4267200" y="5791200"/>
          <a:ext cx="2933700" cy="838200"/>
        </p:xfrm>
        <a:graphic>
          <a:graphicData uri="http://schemas.openxmlformats.org/presentationml/2006/ole">
            <mc:AlternateContent xmlns:mc="http://schemas.openxmlformats.org/markup-compatibility/2006">
              <mc:Choice xmlns:v="urn:schemas-microsoft-com:vml" Requires="v">
                <p:oleObj spid="_x0000_s151609" name="Equation" r:id="rId20" imgW="2933700" imgH="838200" progId="Equation.DSMT4">
                  <p:embed/>
                </p:oleObj>
              </mc:Choice>
              <mc:Fallback>
                <p:oleObj name="Equation" r:id="rId20" imgW="2933700" imgH="838200" progId="Equation.DSMT4">
                  <p:embed/>
                  <p:pic>
                    <p:nvPicPr>
                      <p:cNvPr id="44045" name="Object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67200" y="5791200"/>
                        <a:ext cx="29337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58988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16.7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Gear D meshes with gear E, which carries 400 mm long rod OB on it.Point A is at the interface of gears D and E. Point O is the center of gear E. Point B is the bottom of rod OB, which at the moment shown is vertically downward. Gear E has a radius of 120 m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19200"/>
            <a:ext cx="3381404" cy="2364662"/>
          </a:xfrm>
          <a:prstGeom prst="rect">
            <a:avLst/>
          </a:prstGeom>
        </p:spPr>
      </p:pic>
      <p:sp>
        <p:nvSpPr>
          <p:cNvPr id="3" name="Content Placeholder 2"/>
          <p:cNvSpPr>
            <a:spLocks noGrp="1"/>
          </p:cNvSpPr>
          <p:nvPr>
            <p:ph idx="1"/>
          </p:nvPr>
        </p:nvSpPr>
        <p:spPr>
          <a:xfrm>
            <a:off x="457200" y="3810000"/>
            <a:ext cx="4419600" cy="2743200"/>
          </a:xfrm>
        </p:spPr>
        <p:txBody>
          <a:bodyPr/>
          <a:lstStyle/>
          <a:p>
            <a:pPr>
              <a:spcBef>
                <a:spcPct val="50000"/>
              </a:spcBef>
            </a:pPr>
            <a:r>
              <a:rPr lang="en-US" altLang="en-US" sz="2000" dirty="0"/>
              <a:t>The portion </a:t>
            </a:r>
            <a:r>
              <a:rPr lang="en-US" altLang="en-US" sz="2000" i="1" dirty="0"/>
              <a:t>AOB</a:t>
            </a:r>
            <a:r>
              <a:rPr lang="en-US" altLang="en-US" sz="2000" dirty="0"/>
              <a:t> of the mechanism is actuated by gear </a:t>
            </a:r>
            <a:r>
              <a:rPr lang="en-US" altLang="en-US" sz="2000" i="1" dirty="0"/>
              <a:t>D</a:t>
            </a:r>
            <a:r>
              <a:rPr lang="en-US" altLang="en-US" sz="2000" dirty="0"/>
              <a:t> and at the instant shown has a clockwise angular velocity of 8 rad/s and a counter clockwise angular acceleration of 40 rad/s squared.  </a:t>
            </a:r>
          </a:p>
          <a:p>
            <a:pPr>
              <a:spcBef>
                <a:spcPct val="50000"/>
              </a:spcBef>
            </a:pPr>
            <a:r>
              <a:rPr lang="en-US" altLang="en-US" sz="2000" dirty="0"/>
              <a:t>Determine: a) tangential force exerted by gear </a:t>
            </a:r>
            <a:r>
              <a:rPr lang="en-US" altLang="en-US" sz="2000" i="1" dirty="0"/>
              <a:t>D</a:t>
            </a:r>
            <a:r>
              <a:rPr lang="en-US" altLang="en-US" sz="2000" dirty="0"/>
              <a:t>, and b) components of the reaction at shaft </a:t>
            </a:r>
            <a:r>
              <a:rPr lang="en-US" altLang="en-US" sz="2000" i="1" dirty="0"/>
              <a:t>O</a:t>
            </a:r>
            <a:r>
              <a:rPr lang="en-US" altLang="en-US" sz="2000" dirty="0"/>
              <a:t>.</a:t>
            </a:r>
          </a:p>
        </p:txBody>
      </p:sp>
      <p:sp>
        <p:nvSpPr>
          <p:cNvPr id="8" name="Content Placeholder 7"/>
          <p:cNvSpPr>
            <a:spLocks noGrp="1"/>
          </p:cNvSpPr>
          <p:nvPr>
            <p:ph idx="15"/>
          </p:nvPr>
        </p:nvSpPr>
        <p:spPr>
          <a:xfrm>
            <a:off x="5105400" y="1066800"/>
            <a:ext cx="3810000" cy="1905000"/>
          </a:xfrm>
        </p:spPr>
        <p:txBody>
          <a:bodyPr/>
          <a:lstStyle/>
          <a:p>
            <a:pPr>
              <a:spcBef>
                <a:spcPct val="50000"/>
              </a:spcBef>
            </a:pPr>
            <a:r>
              <a:rPr lang="en-US" altLang="en-US" sz="2000" b="1" dirty="0">
                <a:solidFill>
                  <a:srgbClr val="AD0B1E"/>
                </a:solidFill>
              </a:rPr>
              <a:t>Strategy:</a:t>
            </a:r>
          </a:p>
          <a:p>
            <a:pPr marL="342900" indent="-342900">
              <a:spcBef>
                <a:spcPct val="50000"/>
              </a:spcBef>
              <a:buFont typeface="Arial" panose="020B0604020202020204" pitchFamily="34" charset="0"/>
              <a:buChar char="•"/>
            </a:pPr>
            <a:r>
              <a:rPr lang="en-US" altLang="en-US" sz="2000" dirty="0"/>
              <a:t>Draw the free-body-equation for </a:t>
            </a:r>
            <a:r>
              <a:rPr lang="en-US" altLang="en-US" sz="2000" i="1" dirty="0"/>
              <a:t>AOB,</a:t>
            </a:r>
            <a:r>
              <a:rPr lang="en-US" altLang="en-US" sz="2000" dirty="0"/>
              <a:t> expressing the equivalence of the external and effective forces.</a:t>
            </a:r>
          </a:p>
        </p:txBody>
      </p:sp>
      <p:sp>
        <p:nvSpPr>
          <p:cNvPr id="10" name="Content Placeholder 9"/>
          <p:cNvSpPr>
            <a:spLocks noGrp="1"/>
          </p:cNvSpPr>
          <p:nvPr>
            <p:ph idx="17"/>
          </p:nvPr>
        </p:nvSpPr>
        <p:spPr>
          <a:xfrm>
            <a:off x="5105400" y="3001536"/>
            <a:ext cx="3810000" cy="1646664"/>
          </a:xfrm>
        </p:spPr>
        <p:txBody>
          <a:bodyPr/>
          <a:lstStyle/>
          <a:p>
            <a:pPr marL="342900" indent="-342900">
              <a:buFont typeface="Arial" panose="020B0604020202020204" pitchFamily="34" charset="0"/>
              <a:buChar char="•"/>
            </a:pPr>
            <a:r>
              <a:rPr lang="en-US" altLang="en-US" sz="2000" dirty="0"/>
              <a:t>Evaluate the external forces due to the weights of gear </a:t>
            </a:r>
            <a:r>
              <a:rPr lang="en-US" altLang="en-US" sz="2000" i="1" dirty="0"/>
              <a:t>E</a:t>
            </a:r>
            <a:r>
              <a:rPr lang="en-US" altLang="en-US" sz="2000" dirty="0"/>
              <a:t> and arm </a:t>
            </a:r>
            <a:r>
              <a:rPr lang="en-US" altLang="en-US" sz="2000" i="1" dirty="0"/>
              <a:t>OB</a:t>
            </a:r>
            <a:r>
              <a:rPr lang="en-US" altLang="en-US" sz="2000" dirty="0"/>
              <a:t> and the effective forces associated with the angular velocity and acceleration.</a:t>
            </a:r>
          </a:p>
        </p:txBody>
      </p:sp>
      <p:sp>
        <p:nvSpPr>
          <p:cNvPr id="11" name="Content Placeholder 10"/>
          <p:cNvSpPr>
            <a:spLocks noGrp="1"/>
          </p:cNvSpPr>
          <p:nvPr>
            <p:ph idx="18"/>
          </p:nvPr>
        </p:nvSpPr>
        <p:spPr>
          <a:xfrm>
            <a:off x="5105400" y="4648200"/>
            <a:ext cx="3810000" cy="1905000"/>
          </a:xfrm>
        </p:spPr>
        <p:txBody>
          <a:bodyPr/>
          <a:lstStyle/>
          <a:p>
            <a:pPr marL="342900" indent="-342900">
              <a:buFont typeface="Arial" panose="020B0604020202020204" pitchFamily="34" charset="0"/>
              <a:buChar char="•"/>
            </a:pPr>
            <a:r>
              <a:rPr lang="en-US" altLang="en-US" sz="2000" dirty="0"/>
              <a:t>Solve the three scalar equations derived from the free-body-equation for the tangential force at </a:t>
            </a:r>
            <a:r>
              <a:rPr lang="en-US" altLang="en-US" sz="2000" i="1" dirty="0"/>
              <a:t>A</a:t>
            </a:r>
            <a:r>
              <a:rPr lang="en-US" altLang="en-US" sz="2000" dirty="0"/>
              <a:t> and the horizontal and vertical components of reaction at shaft </a:t>
            </a:r>
            <a:r>
              <a:rPr lang="en-US" altLang="en-US" sz="2000" i="1" dirty="0"/>
              <a:t>O</a:t>
            </a:r>
            <a:r>
              <a:rPr lang="en-US" altLang="en-US" sz="2000" dirty="0"/>
              <a:t>.</a:t>
            </a:r>
          </a:p>
        </p:txBody>
      </p:sp>
    </p:spTree>
    <p:extLst>
      <p:ext uri="{BB962C8B-B14F-4D97-AF65-F5344CB8AC3E}">
        <p14:creationId xmlns:p14="http://schemas.microsoft.com/office/powerpoint/2010/main" val="1855964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build="p"/>
      <p:bldP spid="1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16.7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5" name="Picture 24" descr="The FBD shows force F acting down at point A, the point of contact with gear D. Force F is 0.120 mm to the right of gear center O. At the center of the gear, the weight of the gear acts downward, and there are x and y reactions from the pin. At the center of mass of rod OB, designated G_OB, the weight of OB acts downward. &#10;&#10;The KD showsnormal and tangential linear inertial terms acting at G_OB, which is 0.200 m below O, and angular inertial terms for both gear E and rod OB acting counterclockwi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28" y="2051247"/>
            <a:ext cx="2789498" cy="2139753"/>
          </a:xfrm>
          <a:prstGeom prst="rect">
            <a:avLst/>
          </a:prstGeom>
        </p:spPr>
      </p:pic>
      <p:graphicFrame>
        <p:nvGraphicFramePr>
          <p:cNvPr id="21" name="Object 7"/>
          <p:cNvGraphicFramePr>
            <a:graphicFrameLocks noChangeAspect="1"/>
          </p:cNvGraphicFramePr>
          <p:nvPr>
            <p:extLst>
              <p:ext uri="{D42A27DB-BD31-4B8C-83A1-F6EECF244321}">
                <p14:modId xmlns:p14="http://schemas.microsoft.com/office/powerpoint/2010/main" val="1511378305"/>
              </p:ext>
            </p:extLst>
          </p:nvPr>
        </p:nvGraphicFramePr>
        <p:xfrm>
          <a:off x="633413" y="4594225"/>
          <a:ext cx="1143000" cy="1003300"/>
        </p:xfrm>
        <a:graphic>
          <a:graphicData uri="http://schemas.openxmlformats.org/presentationml/2006/ole">
            <mc:AlternateContent xmlns:mc="http://schemas.openxmlformats.org/markup-compatibility/2006">
              <mc:Choice xmlns:v="urn:schemas-microsoft-com:vml" Requires="v">
                <p:oleObj spid="_x0000_s147645" name="Equation" r:id="rId4" imgW="1143000" imgH="1003300" progId="Equation.3">
                  <p:embed/>
                </p:oleObj>
              </mc:Choice>
              <mc:Fallback>
                <p:oleObj name="Equation" r:id="rId4" imgW="1143000" imgH="1003300" progId="Equation.3">
                  <p:embed/>
                  <p:pic>
                    <p:nvPicPr>
                      <p:cNvPr id="4609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413" y="4594225"/>
                        <a:ext cx="114300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8"/>
          <p:cNvGraphicFramePr>
            <a:graphicFrameLocks noChangeAspect="1"/>
          </p:cNvGraphicFramePr>
          <p:nvPr>
            <p:extLst>
              <p:ext uri="{D42A27DB-BD31-4B8C-83A1-F6EECF244321}">
                <p14:modId xmlns:p14="http://schemas.microsoft.com/office/powerpoint/2010/main" val="3010407813"/>
              </p:ext>
            </p:extLst>
          </p:nvPr>
        </p:nvGraphicFramePr>
        <p:xfrm>
          <a:off x="2070100" y="4572000"/>
          <a:ext cx="1282700" cy="355600"/>
        </p:xfrm>
        <a:graphic>
          <a:graphicData uri="http://schemas.openxmlformats.org/presentationml/2006/ole">
            <mc:AlternateContent xmlns:mc="http://schemas.openxmlformats.org/markup-compatibility/2006">
              <mc:Choice xmlns:v="urn:schemas-microsoft-com:vml" Requires="v">
                <p:oleObj spid="_x0000_s147646" name="Equation" r:id="rId6" imgW="1282700" imgH="355600" progId="Equation.3">
                  <p:embed/>
                </p:oleObj>
              </mc:Choice>
              <mc:Fallback>
                <p:oleObj name="Equation" r:id="rId6" imgW="1282700" imgH="355600" progId="Equation.3">
                  <p:embed/>
                  <p:pic>
                    <p:nvPicPr>
                      <p:cNvPr id="46097"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4572000"/>
                        <a:ext cx="12827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4757" y="4592440"/>
            <a:ext cx="160443" cy="346217"/>
          </a:xfrm>
          <a:prstGeom prst="rect">
            <a:avLst/>
          </a:prstGeom>
        </p:spPr>
      </p:pic>
      <p:graphicFrame>
        <p:nvGraphicFramePr>
          <p:cNvPr id="19" name="Object 10"/>
          <p:cNvGraphicFramePr>
            <a:graphicFrameLocks noChangeAspect="1"/>
          </p:cNvGraphicFramePr>
          <p:nvPr>
            <p:extLst>
              <p:ext uri="{D42A27DB-BD31-4B8C-83A1-F6EECF244321}">
                <p14:modId xmlns:p14="http://schemas.microsoft.com/office/powerpoint/2010/main" val="1252703422"/>
              </p:ext>
            </p:extLst>
          </p:nvPr>
        </p:nvGraphicFramePr>
        <p:xfrm>
          <a:off x="2153930" y="5152675"/>
          <a:ext cx="1131570" cy="251460"/>
        </p:xfrm>
        <a:graphic>
          <a:graphicData uri="http://schemas.openxmlformats.org/presentationml/2006/ole">
            <mc:AlternateContent xmlns:mc="http://schemas.openxmlformats.org/markup-compatibility/2006">
              <mc:Choice xmlns:v="urn:schemas-microsoft-com:vml" Requires="v">
                <p:oleObj spid="_x0000_s147647" name="Equation" r:id="rId9" imgW="1028700" imgH="228600" progId="Equation.3">
                  <p:embed/>
                </p:oleObj>
              </mc:Choice>
              <mc:Fallback>
                <p:oleObj name="Equation" r:id="rId9" imgW="1028700" imgH="228600" progId="Equation.3">
                  <p:embed/>
                  <p:pic>
                    <p:nvPicPr>
                      <p:cNvPr id="2"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3930" y="5152675"/>
                        <a:ext cx="1131570" cy="251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2800" y="5095875"/>
            <a:ext cx="160443" cy="346217"/>
          </a:xfrm>
          <a:prstGeom prst="rect">
            <a:avLst/>
          </a:prstGeom>
        </p:spPr>
      </p:pic>
      <p:graphicFrame>
        <p:nvGraphicFramePr>
          <p:cNvPr id="22" name="Object 2">
            <a:extLst>
              <a:ext uri="{FF2B5EF4-FFF2-40B4-BE49-F238E27FC236}">
                <a16:creationId xmlns:a16="http://schemas.microsoft.com/office/drawing/2014/main" id="{76C0E7BB-1152-41EA-A836-904257FAE0FB}"/>
              </a:ext>
            </a:extLst>
          </p:cNvPr>
          <p:cNvGraphicFramePr>
            <a:graphicFrameLocks noChangeAspect="1"/>
          </p:cNvGraphicFramePr>
          <p:nvPr>
            <p:extLst>
              <p:ext uri="{D42A27DB-BD31-4B8C-83A1-F6EECF244321}">
                <p14:modId xmlns:p14="http://schemas.microsoft.com/office/powerpoint/2010/main" val="2322575754"/>
              </p:ext>
            </p:extLst>
          </p:nvPr>
        </p:nvGraphicFramePr>
        <p:xfrm>
          <a:off x="475612" y="5695473"/>
          <a:ext cx="3798735" cy="324803"/>
        </p:xfrm>
        <a:graphic>
          <a:graphicData uri="http://schemas.openxmlformats.org/presentationml/2006/ole">
            <mc:AlternateContent xmlns:mc="http://schemas.openxmlformats.org/markup-compatibility/2006">
              <mc:Choice xmlns:v="urn:schemas-microsoft-com:vml" Requires="v">
                <p:oleObj spid="_x0000_s147648" name="Equation" r:id="rId12" imgW="2692080" imgH="241200" progId="Equation.3">
                  <p:embed/>
                </p:oleObj>
              </mc:Choice>
              <mc:Fallback>
                <p:oleObj name="Equation" r:id="rId12" imgW="2692080" imgH="241200" progId="Equation.3">
                  <p:embed/>
                  <p:pic>
                    <p:nvPicPr>
                      <p:cNvPr id="21" name="Object 2">
                        <a:extLst>
                          <a:ext uri="{FF2B5EF4-FFF2-40B4-BE49-F238E27FC236}">
                            <a16:creationId xmlns:a16="http://schemas.microsoft.com/office/drawing/2014/main" id="{76C0E7BB-1152-41EA-A836-904257FAE0FB}"/>
                          </a:ext>
                        </a:extLst>
                      </p:cNvPr>
                      <p:cNvPicPr>
                        <a:picLocks noChangeAspect="1" noChangeArrowheads="1"/>
                      </p:cNvPicPr>
                      <p:nvPr/>
                    </p:nvPicPr>
                    <p:blipFill>
                      <a:blip r:embed="rId13"/>
                      <a:srcRect/>
                      <a:stretch>
                        <a:fillRect/>
                      </a:stretch>
                    </p:blipFill>
                    <p:spPr bwMode="auto">
                      <a:xfrm>
                        <a:off x="475612" y="5695473"/>
                        <a:ext cx="3798735" cy="324803"/>
                      </a:xfrm>
                      <a:prstGeom prst="rect">
                        <a:avLst/>
                      </a:prstGeom>
                      <a:noFill/>
                      <a:ln>
                        <a:noFill/>
                      </a:ln>
                      <a:effectLst/>
                    </p:spPr>
                  </p:pic>
                </p:oleObj>
              </mc:Fallback>
            </mc:AlternateContent>
          </a:graphicData>
        </a:graphic>
      </p:graphicFrame>
      <p:graphicFrame>
        <p:nvGraphicFramePr>
          <p:cNvPr id="23" name="Object 2">
            <a:extLst>
              <a:ext uri="{FF2B5EF4-FFF2-40B4-BE49-F238E27FC236}">
                <a16:creationId xmlns:a16="http://schemas.microsoft.com/office/drawing/2014/main" id="{76B62DE5-1769-42A0-9424-14E8C8C05520}"/>
              </a:ext>
            </a:extLst>
          </p:cNvPr>
          <p:cNvGraphicFramePr>
            <a:graphicFrameLocks noChangeAspect="1"/>
          </p:cNvGraphicFramePr>
          <p:nvPr>
            <p:extLst>
              <p:ext uri="{D42A27DB-BD31-4B8C-83A1-F6EECF244321}">
                <p14:modId xmlns:p14="http://schemas.microsoft.com/office/powerpoint/2010/main" val="4146046824"/>
              </p:ext>
            </p:extLst>
          </p:nvPr>
        </p:nvGraphicFramePr>
        <p:xfrm>
          <a:off x="370046" y="6014561"/>
          <a:ext cx="4049554" cy="324803"/>
        </p:xfrm>
        <a:graphic>
          <a:graphicData uri="http://schemas.openxmlformats.org/presentationml/2006/ole">
            <mc:AlternateContent xmlns:mc="http://schemas.openxmlformats.org/markup-compatibility/2006">
              <mc:Choice xmlns:v="urn:schemas-microsoft-com:vml" Requires="v">
                <p:oleObj spid="_x0000_s147649" name="Equation" r:id="rId14" imgW="2869920" imgH="241200" progId="Equation.3">
                  <p:embed/>
                </p:oleObj>
              </mc:Choice>
              <mc:Fallback>
                <p:oleObj name="Equation" r:id="rId14" imgW="2869920" imgH="241200" progId="Equation.3">
                  <p:embed/>
                  <p:pic>
                    <p:nvPicPr>
                      <p:cNvPr id="23" name="Object 2">
                        <a:extLst>
                          <a:ext uri="{FF2B5EF4-FFF2-40B4-BE49-F238E27FC236}">
                            <a16:creationId xmlns:a16="http://schemas.microsoft.com/office/drawing/2014/main" id="{76B62DE5-1769-42A0-9424-14E8C8C05520}"/>
                          </a:ext>
                        </a:extLst>
                      </p:cNvPr>
                      <p:cNvPicPr>
                        <a:picLocks noChangeAspect="1" noChangeArrowheads="1"/>
                      </p:cNvPicPr>
                      <p:nvPr/>
                    </p:nvPicPr>
                    <p:blipFill>
                      <a:blip r:embed="rId15"/>
                      <a:srcRect/>
                      <a:stretch>
                        <a:fillRect/>
                      </a:stretch>
                    </p:blipFill>
                    <p:spPr bwMode="auto">
                      <a:xfrm>
                        <a:off x="370046" y="6014561"/>
                        <a:ext cx="4049554" cy="324803"/>
                      </a:xfrm>
                      <a:prstGeom prst="rect">
                        <a:avLst/>
                      </a:prstGeom>
                      <a:noFill/>
                      <a:ln>
                        <a:noFill/>
                      </a:ln>
                      <a:effectLst/>
                    </p:spPr>
                  </p:pic>
                </p:oleObj>
              </mc:Fallback>
            </mc:AlternateContent>
          </a:graphicData>
        </a:graphic>
      </p:graphicFrame>
      <p:sp>
        <p:nvSpPr>
          <p:cNvPr id="3" name="Content Placeholder 2"/>
          <p:cNvSpPr>
            <a:spLocks noGrp="1"/>
          </p:cNvSpPr>
          <p:nvPr>
            <p:ph idx="1"/>
          </p:nvPr>
        </p:nvSpPr>
        <p:spPr>
          <a:xfrm>
            <a:off x="3429000" y="1011148"/>
            <a:ext cx="5257800" cy="609600"/>
          </a:xfrm>
        </p:spPr>
        <p:txBody>
          <a:bodyPr/>
          <a:lstStyle/>
          <a:p>
            <a:pPr>
              <a:spcBef>
                <a:spcPts val="0"/>
              </a:spcBef>
              <a:spcAft>
                <a:spcPts val="0"/>
              </a:spcAft>
            </a:pPr>
            <a:r>
              <a:rPr lang="en-US" altLang="en-US" sz="1800" b="1" dirty="0">
                <a:solidFill>
                  <a:srgbClr val="AD0B1E"/>
                </a:solidFill>
              </a:rPr>
              <a:t>Modeling and Analysis:</a:t>
            </a:r>
          </a:p>
          <a:p>
            <a:pPr marL="292608" indent="-292608">
              <a:spcBef>
                <a:spcPts val="0"/>
              </a:spcBef>
              <a:spcAft>
                <a:spcPts val="0"/>
              </a:spcAft>
              <a:buFontTx/>
              <a:buChar char="•"/>
            </a:pPr>
            <a:r>
              <a:rPr lang="en-US" altLang="en-US" sz="1800" dirty="0"/>
              <a:t>Draw the free-body-equation for </a:t>
            </a:r>
            <a:r>
              <a:rPr lang="en-US" altLang="en-US" sz="1800" i="1" dirty="0"/>
              <a:t>AOB.</a:t>
            </a:r>
            <a:endParaRPr lang="en-US" altLang="en-US" sz="1800" dirty="0"/>
          </a:p>
        </p:txBody>
      </p:sp>
      <p:sp>
        <p:nvSpPr>
          <p:cNvPr id="7" name="Content Placeholder 6"/>
          <p:cNvSpPr>
            <a:spLocks noGrp="1"/>
          </p:cNvSpPr>
          <p:nvPr>
            <p:ph idx="14"/>
          </p:nvPr>
        </p:nvSpPr>
        <p:spPr>
          <a:xfrm>
            <a:off x="3429000" y="1681976"/>
            <a:ext cx="5257800" cy="680224"/>
          </a:xfrm>
        </p:spPr>
        <p:txBody>
          <a:bodyPr/>
          <a:lstStyle/>
          <a:p>
            <a:pPr marL="292608" indent="-292608">
              <a:spcBef>
                <a:spcPts val="0"/>
              </a:spcBef>
              <a:spcAft>
                <a:spcPts val="0"/>
              </a:spcAft>
              <a:buFont typeface="Arial" panose="020B0604020202020204" pitchFamily="34" charset="0"/>
              <a:buChar char="•"/>
            </a:pPr>
            <a:r>
              <a:rPr lang="en-US" altLang="en-US" sz="1800" dirty="0"/>
              <a:t>Evaluate the external forces due to the weights of gear </a:t>
            </a:r>
            <a:r>
              <a:rPr lang="en-US" altLang="en-US" sz="1800" i="1" dirty="0"/>
              <a:t>E</a:t>
            </a:r>
            <a:r>
              <a:rPr lang="en-US" altLang="en-US" sz="1800" dirty="0"/>
              <a:t> and arm </a:t>
            </a:r>
            <a:r>
              <a:rPr lang="en-US" altLang="en-US" sz="1800" i="1" dirty="0"/>
              <a:t>OB</a:t>
            </a:r>
            <a:r>
              <a:rPr lang="en-US" altLang="en-US" sz="1800" dirty="0"/>
              <a:t> and the effective forces.</a:t>
            </a:r>
          </a:p>
        </p:txBody>
      </p:sp>
      <p:graphicFrame>
        <p:nvGraphicFramePr>
          <p:cNvPr id="14" name="Object 6"/>
          <p:cNvGraphicFramePr>
            <a:graphicFrameLocks noChangeAspect="1"/>
          </p:cNvGraphicFramePr>
          <p:nvPr>
            <p:extLst>
              <p:ext uri="{D42A27DB-BD31-4B8C-83A1-F6EECF244321}">
                <p14:modId xmlns:p14="http://schemas.microsoft.com/office/powerpoint/2010/main" val="2655258525"/>
              </p:ext>
            </p:extLst>
          </p:nvPr>
        </p:nvGraphicFramePr>
        <p:xfrm>
          <a:off x="4165601" y="2362200"/>
          <a:ext cx="3022600" cy="774700"/>
        </p:xfrm>
        <a:graphic>
          <a:graphicData uri="http://schemas.openxmlformats.org/presentationml/2006/ole">
            <mc:AlternateContent xmlns:mc="http://schemas.openxmlformats.org/markup-compatibility/2006">
              <mc:Choice xmlns:v="urn:schemas-microsoft-com:vml" Requires="v">
                <p:oleObj spid="_x0000_s147650" name="Equation" r:id="rId16" imgW="3022600" imgH="774700" progId="Equation.3">
                  <p:embed/>
                </p:oleObj>
              </mc:Choice>
              <mc:Fallback>
                <p:oleObj name="Equation" r:id="rId16" imgW="3022600" imgH="774700" progId="Equation.3">
                  <p:embed/>
                  <p:pic>
                    <p:nvPicPr>
                      <p:cNvPr id="46091"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5601" y="2362200"/>
                        <a:ext cx="30226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
          <p:cNvGraphicFramePr>
            <a:graphicFrameLocks noChangeAspect="1"/>
          </p:cNvGraphicFramePr>
          <p:nvPr>
            <p:extLst>
              <p:ext uri="{D42A27DB-BD31-4B8C-83A1-F6EECF244321}">
                <p14:modId xmlns:p14="http://schemas.microsoft.com/office/powerpoint/2010/main" val="1480229058"/>
              </p:ext>
            </p:extLst>
          </p:nvPr>
        </p:nvGraphicFramePr>
        <p:xfrm>
          <a:off x="4152900" y="3200400"/>
          <a:ext cx="4000500" cy="698500"/>
        </p:xfrm>
        <a:graphic>
          <a:graphicData uri="http://schemas.openxmlformats.org/presentationml/2006/ole">
            <mc:AlternateContent xmlns:mc="http://schemas.openxmlformats.org/markup-compatibility/2006">
              <mc:Choice xmlns:v="urn:schemas-microsoft-com:vml" Requires="v">
                <p:oleObj spid="_x0000_s147651" name="Equation" r:id="rId18" imgW="4000500" imgH="698500" progId="Equation.DSMT4">
                  <p:embed/>
                </p:oleObj>
              </mc:Choice>
              <mc:Fallback>
                <p:oleObj name="Equation" r:id="rId18" imgW="4000500" imgH="698500" progId="Equation.DSMT4">
                  <p:embed/>
                  <p:pic>
                    <p:nvPicPr>
                      <p:cNvPr id="46098" name="Object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52900" y="3200400"/>
                        <a:ext cx="40005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3647603210"/>
              </p:ext>
            </p:extLst>
          </p:nvPr>
        </p:nvGraphicFramePr>
        <p:xfrm>
          <a:off x="4532745" y="3962400"/>
          <a:ext cx="4260273" cy="658091"/>
        </p:xfrm>
        <a:graphic>
          <a:graphicData uri="http://schemas.openxmlformats.org/presentationml/2006/ole">
            <mc:AlternateContent xmlns:mc="http://schemas.openxmlformats.org/markup-compatibility/2006">
              <mc:Choice xmlns:v="urn:schemas-microsoft-com:vml" Requires="v">
                <p:oleObj spid="_x0000_s147652" name="Equation" r:id="rId20" imgW="4686300" imgH="723900" progId="Equation.3">
                  <p:embed/>
                </p:oleObj>
              </mc:Choice>
              <mc:Fallback>
                <p:oleObj name="Equation" r:id="rId20" imgW="4686300" imgH="723900" progId="Equation.3">
                  <p:embed/>
                  <p:pic>
                    <p:nvPicPr>
                      <p:cNvPr id="46099" name="Object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32745" y="3962400"/>
                        <a:ext cx="4260273" cy="6580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2837285836"/>
              </p:ext>
            </p:extLst>
          </p:nvPr>
        </p:nvGraphicFramePr>
        <p:xfrm>
          <a:off x="4532745" y="4648200"/>
          <a:ext cx="4248727" cy="658091"/>
        </p:xfrm>
        <a:graphic>
          <a:graphicData uri="http://schemas.openxmlformats.org/presentationml/2006/ole">
            <mc:AlternateContent xmlns:mc="http://schemas.openxmlformats.org/markup-compatibility/2006">
              <mc:Choice xmlns:v="urn:schemas-microsoft-com:vml" Requires="v">
                <p:oleObj spid="_x0000_s147653" name="Equation" r:id="rId22" imgW="4673600" imgH="723900" progId="Equation.3">
                  <p:embed/>
                </p:oleObj>
              </mc:Choice>
              <mc:Fallback>
                <p:oleObj name="Equation" r:id="rId22" imgW="4673600" imgH="723900" progId="Equation.3">
                  <p:embed/>
                  <p:pic>
                    <p:nvPicPr>
                      <p:cNvPr id="46100" name="Object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32745" y="4648200"/>
                        <a:ext cx="4248727" cy="6580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184231382"/>
              </p:ext>
            </p:extLst>
          </p:nvPr>
        </p:nvGraphicFramePr>
        <p:xfrm>
          <a:off x="4532745" y="5334000"/>
          <a:ext cx="4306455" cy="681182"/>
        </p:xfrm>
        <a:graphic>
          <a:graphicData uri="http://schemas.openxmlformats.org/presentationml/2006/ole">
            <mc:AlternateContent xmlns:mc="http://schemas.openxmlformats.org/markup-compatibility/2006">
              <mc:Choice xmlns:v="urn:schemas-microsoft-com:vml" Requires="v">
                <p:oleObj spid="_x0000_s147654" name="Equation" r:id="rId24" imgW="4737100" imgH="749300" progId="Equation.3">
                  <p:embed/>
                </p:oleObj>
              </mc:Choice>
              <mc:Fallback>
                <p:oleObj name="Equation" r:id="rId24" imgW="4737100" imgH="749300" progId="Equation.3">
                  <p:embed/>
                  <p:pic>
                    <p:nvPicPr>
                      <p:cNvPr id="46101" name="Object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32745" y="5334000"/>
                        <a:ext cx="4306455" cy="681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33075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b="1" dirty="0">
                <a:latin typeface="Times New Roman" panose="02020603050405020304" pitchFamily="18" charset="0"/>
                <a:cs typeface="Times New Roman" panose="02020603050405020304" pitchFamily="18" charset="0"/>
              </a:rPr>
              <a:t>Introduction</a:t>
            </a:r>
            <a:endParaRPr lang="en-IN" sz="4000"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1066800" y="990600"/>
            <a:ext cx="7239000" cy="1371600"/>
          </a:xfrm>
        </p:spPr>
        <p:txBody>
          <a:bodyPr/>
          <a:lstStyle/>
          <a:p>
            <a:pPr marL="292608" indent="-292608">
              <a:spcAft>
                <a:spcPts val="0"/>
              </a:spcAft>
              <a:buFont typeface="Arial" panose="020B0604020202020204" pitchFamily="34" charset="0"/>
              <a:buChar char="•"/>
            </a:pPr>
            <a:r>
              <a:rPr lang="en-US" altLang="en-US" sz="2000" dirty="0"/>
              <a:t>In this chapter and in Chapters 17 and 18, we will be concerned with the </a:t>
            </a:r>
            <a:r>
              <a:rPr lang="en-US" altLang="en-US" sz="2000" i="1" dirty="0"/>
              <a:t>kinetics</a:t>
            </a:r>
            <a:r>
              <a:rPr lang="en-US" altLang="en-US" sz="2000" dirty="0"/>
              <a:t> of rigid bodies, that is relations between the forces acting on a rigid body, the shape and mass of the body, and the motion produced.</a:t>
            </a:r>
          </a:p>
        </p:txBody>
      </p:sp>
      <p:sp>
        <p:nvSpPr>
          <p:cNvPr id="11" name="Content Placeholder 10"/>
          <p:cNvSpPr>
            <a:spLocks noGrp="1"/>
          </p:cNvSpPr>
          <p:nvPr>
            <p:ph idx="14"/>
          </p:nvPr>
        </p:nvSpPr>
        <p:spPr>
          <a:xfrm>
            <a:off x="1066800" y="2438400"/>
            <a:ext cx="7239000" cy="1371600"/>
          </a:xfrm>
        </p:spPr>
        <p:txBody>
          <a:bodyPr/>
          <a:lstStyle/>
          <a:p>
            <a:pPr>
              <a:spcBef>
                <a:spcPct val="50000"/>
              </a:spcBef>
              <a:spcAft>
                <a:spcPts val="0"/>
              </a:spcAft>
            </a:pPr>
            <a:r>
              <a:rPr lang="en-US" altLang="en-US" sz="2000" dirty="0"/>
              <a:t>Results of this chapter will be restricted to:</a:t>
            </a:r>
          </a:p>
          <a:p>
            <a:pPr marL="292608" lvl="1" indent="-292608">
              <a:spcAft>
                <a:spcPts val="0"/>
              </a:spcAft>
            </a:pPr>
            <a:r>
              <a:rPr lang="en-US" altLang="en-US" dirty="0"/>
              <a:t>plane motion of rigid bodies, and</a:t>
            </a:r>
          </a:p>
          <a:p>
            <a:pPr marL="292608" lvl="1" indent="-292608">
              <a:spcAft>
                <a:spcPts val="0"/>
              </a:spcAft>
            </a:pPr>
            <a:r>
              <a:rPr lang="en-US" altLang="en-US" dirty="0"/>
              <a:t>rigid bodies consisting of plane slabs or bodies which are symmetrical with respect to the reference plane.</a:t>
            </a:r>
          </a:p>
        </p:txBody>
      </p:sp>
      <p:sp>
        <p:nvSpPr>
          <p:cNvPr id="5" name="Content Placeholder 4"/>
          <p:cNvSpPr>
            <a:spLocks noGrp="1"/>
          </p:cNvSpPr>
          <p:nvPr>
            <p:ph idx="15"/>
          </p:nvPr>
        </p:nvSpPr>
        <p:spPr>
          <a:xfrm>
            <a:off x="1066800" y="4038600"/>
            <a:ext cx="7239000" cy="1066800"/>
          </a:xfrm>
        </p:spPr>
        <p:txBody>
          <a:bodyPr/>
          <a:lstStyle/>
          <a:p>
            <a:pPr marL="292608" indent="-292608">
              <a:spcAft>
                <a:spcPts val="0"/>
              </a:spcAft>
              <a:buFont typeface="Arial" panose="020B0604020202020204" pitchFamily="34" charset="0"/>
              <a:buChar char="•"/>
            </a:pPr>
            <a:r>
              <a:rPr lang="en-US" altLang="en-US" sz="2000" dirty="0"/>
              <a:t>Our approach will be to consider rigid bodies as made of large numbers of particles and to use the results of Chapter 14 for the motion of systems of particles. Specifically,</a:t>
            </a:r>
          </a:p>
        </p:txBody>
      </p:sp>
      <p:graphicFrame>
        <p:nvGraphicFramePr>
          <p:cNvPr id="25" name="Object 4"/>
          <p:cNvGraphicFramePr>
            <a:graphicFrameLocks noChangeAspect="1"/>
          </p:cNvGraphicFramePr>
          <p:nvPr>
            <p:extLst>
              <p:ext uri="{D42A27DB-BD31-4B8C-83A1-F6EECF244321}">
                <p14:modId xmlns:p14="http://schemas.microsoft.com/office/powerpoint/2010/main" val="3149937415"/>
              </p:ext>
            </p:extLst>
          </p:nvPr>
        </p:nvGraphicFramePr>
        <p:xfrm>
          <a:off x="2170113" y="5461000"/>
          <a:ext cx="3759200" cy="406400"/>
        </p:xfrm>
        <a:graphic>
          <a:graphicData uri="http://schemas.openxmlformats.org/presentationml/2006/ole">
            <mc:AlternateContent xmlns:mc="http://schemas.openxmlformats.org/markup-compatibility/2006">
              <mc:Choice xmlns:v="urn:schemas-microsoft-com:vml" Requires="v">
                <p:oleObj spid="_x0000_s103552" name="Equation" r:id="rId3" imgW="3759200" imgH="406400" progId="Equation.3">
                  <p:embed/>
                </p:oleObj>
              </mc:Choice>
              <mc:Fallback>
                <p:oleObj name="Equation" r:id="rId3" imgW="3759200" imgH="406400" progId="Equation.3">
                  <p:embed/>
                  <p:pic>
                    <p:nvPicPr>
                      <p:cNvPr id="61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13" y="5461000"/>
                        <a:ext cx="3759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20359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16.7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9" name="Picture 28" descr="The FBD shows force F acting down at point A, the point of contact with gear D. Force F is 0.120 mm to the right of gear center O. At the center of the gear, the weight of the gear acts downward, and there are x and y reactions from the pin. At the center of mass of rod OB, designated G_OB, the weight of OB acts downward. &#10;&#10;The KD showsnormal and tangential linear inertial terms acting at G_OB, which is 0.200 m below O, and angular inertial terms for both gear E and rod OB acting counterclockwi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88" y="1561097"/>
            <a:ext cx="2931791" cy="2248903"/>
          </a:xfrm>
          <a:prstGeom prst="rect">
            <a:avLst/>
          </a:prstGeom>
        </p:spPr>
      </p:pic>
      <p:graphicFrame>
        <p:nvGraphicFramePr>
          <p:cNvPr id="24" name="Object 17"/>
          <p:cNvGraphicFramePr>
            <a:graphicFrameLocks noChangeAspect="1"/>
          </p:cNvGraphicFramePr>
          <p:nvPr>
            <p:extLst>
              <p:ext uri="{D42A27DB-BD31-4B8C-83A1-F6EECF244321}">
                <p14:modId xmlns:p14="http://schemas.microsoft.com/office/powerpoint/2010/main" val="2927322096"/>
              </p:ext>
            </p:extLst>
          </p:nvPr>
        </p:nvGraphicFramePr>
        <p:xfrm>
          <a:off x="1098550" y="4165600"/>
          <a:ext cx="1295400" cy="647700"/>
        </p:xfrm>
        <a:graphic>
          <a:graphicData uri="http://schemas.openxmlformats.org/presentationml/2006/ole">
            <mc:AlternateContent xmlns:mc="http://schemas.openxmlformats.org/markup-compatibility/2006">
              <mc:Choice xmlns:v="urn:schemas-microsoft-com:vml" Requires="v">
                <p:oleObj spid="_x0000_s144010" name="Equation" r:id="rId4" imgW="1295400" imgH="647700" progId="Equation.3">
                  <p:embed/>
                </p:oleObj>
              </mc:Choice>
              <mc:Fallback>
                <p:oleObj name="Equation" r:id="rId4" imgW="1295400" imgH="647700" progId="Equation.3">
                  <p:embed/>
                  <p:pic>
                    <p:nvPicPr>
                      <p:cNvPr id="47141"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550" y="4165600"/>
                        <a:ext cx="12954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8"/>
          <p:cNvGraphicFramePr>
            <a:graphicFrameLocks noChangeAspect="1"/>
          </p:cNvGraphicFramePr>
          <p:nvPr>
            <p:extLst>
              <p:ext uri="{D42A27DB-BD31-4B8C-83A1-F6EECF244321}">
                <p14:modId xmlns:p14="http://schemas.microsoft.com/office/powerpoint/2010/main" val="153003119"/>
              </p:ext>
            </p:extLst>
          </p:nvPr>
        </p:nvGraphicFramePr>
        <p:xfrm>
          <a:off x="1098550" y="4938713"/>
          <a:ext cx="1651000" cy="304800"/>
        </p:xfrm>
        <a:graphic>
          <a:graphicData uri="http://schemas.openxmlformats.org/presentationml/2006/ole">
            <mc:AlternateContent xmlns:mc="http://schemas.openxmlformats.org/markup-compatibility/2006">
              <mc:Choice xmlns:v="urn:schemas-microsoft-com:vml" Requires="v">
                <p:oleObj spid="_x0000_s144011" name="Equation" r:id="rId6" imgW="1651000" imgH="304800" progId="Equation.3">
                  <p:embed/>
                </p:oleObj>
              </mc:Choice>
              <mc:Fallback>
                <p:oleObj name="Equation" r:id="rId6" imgW="1651000" imgH="304800" progId="Equation.3">
                  <p:embed/>
                  <p:pic>
                    <p:nvPicPr>
                      <p:cNvPr id="47142"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8550" y="4938713"/>
                        <a:ext cx="1651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9"/>
          <p:cNvGraphicFramePr>
            <a:graphicFrameLocks noChangeAspect="1"/>
          </p:cNvGraphicFramePr>
          <p:nvPr>
            <p:extLst>
              <p:ext uri="{D42A27DB-BD31-4B8C-83A1-F6EECF244321}">
                <p14:modId xmlns:p14="http://schemas.microsoft.com/office/powerpoint/2010/main" val="1233741069"/>
              </p:ext>
            </p:extLst>
          </p:nvPr>
        </p:nvGraphicFramePr>
        <p:xfrm>
          <a:off x="1098550" y="5368925"/>
          <a:ext cx="1892300" cy="317500"/>
        </p:xfrm>
        <a:graphic>
          <a:graphicData uri="http://schemas.openxmlformats.org/presentationml/2006/ole">
            <mc:AlternateContent xmlns:mc="http://schemas.openxmlformats.org/markup-compatibility/2006">
              <mc:Choice xmlns:v="urn:schemas-microsoft-com:vml" Requires="v">
                <p:oleObj spid="_x0000_s144012" name="Equation" r:id="rId8" imgW="1891479" imgH="317362" progId="Equation.3">
                  <p:embed/>
                </p:oleObj>
              </mc:Choice>
              <mc:Fallback>
                <p:oleObj name="Equation" r:id="rId8" imgW="1891479" imgH="317362" progId="Equation.3">
                  <p:embed/>
                  <p:pic>
                    <p:nvPicPr>
                      <p:cNvPr id="47143"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8550" y="5368925"/>
                        <a:ext cx="1892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0"/>
          <p:cNvGraphicFramePr>
            <a:graphicFrameLocks noChangeAspect="1"/>
          </p:cNvGraphicFramePr>
          <p:nvPr>
            <p:extLst>
              <p:ext uri="{D42A27DB-BD31-4B8C-83A1-F6EECF244321}">
                <p14:modId xmlns:p14="http://schemas.microsoft.com/office/powerpoint/2010/main" val="1855417151"/>
              </p:ext>
            </p:extLst>
          </p:nvPr>
        </p:nvGraphicFramePr>
        <p:xfrm>
          <a:off x="1098550" y="5811838"/>
          <a:ext cx="1917700" cy="317500"/>
        </p:xfrm>
        <a:graphic>
          <a:graphicData uri="http://schemas.openxmlformats.org/presentationml/2006/ole">
            <mc:AlternateContent xmlns:mc="http://schemas.openxmlformats.org/markup-compatibility/2006">
              <mc:Choice xmlns:v="urn:schemas-microsoft-com:vml" Requires="v">
                <p:oleObj spid="_x0000_s144013" name="Equation" r:id="rId10" imgW="1916868" imgH="317362" progId="Equation.3">
                  <p:embed/>
                </p:oleObj>
              </mc:Choice>
              <mc:Fallback>
                <p:oleObj name="Equation" r:id="rId10" imgW="1916868" imgH="317362" progId="Equation.3">
                  <p:embed/>
                  <p:pic>
                    <p:nvPicPr>
                      <p:cNvPr id="47144"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8550" y="5811838"/>
                        <a:ext cx="1917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1"/>
          <p:cNvGraphicFramePr>
            <a:graphicFrameLocks noChangeAspect="1"/>
          </p:cNvGraphicFramePr>
          <p:nvPr>
            <p:extLst>
              <p:ext uri="{D42A27DB-BD31-4B8C-83A1-F6EECF244321}">
                <p14:modId xmlns:p14="http://schemas.microsoft.com/office/powerpoint/2010/main" val="1804409156"/>
              </p:ext>
            </p:extLst>
          </p:nvPr>
        </p:nvGraphicFramePr>
        <p:xfrm>
          <a:off x="1098550" y="6254750"/>
          <a:ext cx="1765300" cy="304800"/>
        </p:xfrm>
        <a:graphic>
          <a:graphicData uri="http://schemas.openxmlformats.org/presentationml/2006/ole">
            <mc:AlternateContent xmlns:mc="http://schemas.openxmlformats.org/markup-compatibility/2006">
              <mc:Choice xmlns:v="urn:schemas-microsoft-com:vml" Requires="v">
                <p:oleObj spid="_x0000_s144014" name="Equation" r:id="rId12" imgW="1764534" imgH="304668" progId="Equation.3">
                  <p:embed/>
                </p:oleObj>
              </mc:Choice>
              <mc:Fallback>
                <p:oleObj name="Equation" r:id="rId12" imgW="1764534" imgH="304668" progId="Equation.3">
                  <p:embed/>
                  <p:pic>
                    <p:nvPicPr>
                      <p:cNvPr id="47145"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8550" y="6254750"/>
                        <a:ext cx="1765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657600" y="990600"/>
            <a:ext cx="5029200" cy="1282392"/>
          </a:xfrm>
        </p:spPr>
        <p:txBody>
          <a:bodyPr/>
          <a:lstStyle/>
          <a:p>
            <a:pPr marL="342900" indent="-342900">
              <a:buFont typeface="Arial" panose="020B0604020202020204" pitchFamily="34" charset="0"/>
              <a:buChar char="•"/>
            </a:pPr>
            <a:r>
              <a:rPr lang="en-US" altLang="en-US" sz="1800" dirty="0"/>
              <a:t>Solve the three scalar equations derived from the free-body-equation for the tangential force at </a:t>
            </a:r>
            <a:r>
              <a:rPr lang="en-US" altLang="en-US" sz="1800" i="1" dirty="0"/>
              <a:t>A</a:t>
            </a:r>
            <a:r>
              <a:rPr lang="en-US" altLang="en-US" sz="1800" dirty="0"/>
              <a:t> and the horizontal and vertical components of reaction at </a:t>
            </a:r>
            <a:r>
              <a:rPr lang="en-US" altLang="en-US" sz="1800" i="1" dirty="0"/>
              <a:t>O</a:t>
            </a:r>
            <a:r>
              <a:rPr lang="en-US" altLang="en-US" sz="1800" dirty="0"/>
              <a:t>.</a:t>
            </a:r>
          </a:p>
        </p:txBody>
      </p:sp>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42888" y="2362200"/>
            <a:ext cx="262512" cy="310245"/>
          </a:xfrm>
          <a:prstGeom prst="rect">
            <a:avLst/>
          </a:prstGeom>
        </p:spPr>
      </p:pic>
      <p:graphicFrame>
        <p:nvGraphicFramePr>
          <p:cNvPr id="14" name="Object 15"/>
          <p:cNvGraphicFramePr>
            <a:graphicFrameLocks noChangeAspect="1"/>
          </p:cNvGraphicFramePr>
          <p:nvPr>
            <p:extLst>
              <p:ext uri="{D42A27DB-BD31-4B8C-83A1-F6EECF244321}">
                <p14:modId xmlns:p14="http://schemas.microsoft.com/office/powerpoint/2010/main" val="3618342931"/>
              </p:ext>
            </p:extLst>
          </p:nvPr>
        </p:nvGraphicFramePr>
        <p:xfrm>
          <a:off x="5157355" y="2324966"/>
          <a:ext cx="1091045" cy="342034"/>
        </p:xfrm>
        <a:graphic>
          <a:graphicData uri="http://schemas.openxmlformats.org/presentationml/2006/ole">
            <mc:AlternateContent xmlns:mc="http://schemas.openxmlformats.org/markup-compatibility/2006">
              <mc:Choice xmlns:v="urn:schemas-microsoft-com:vml" Requires="v">
                <p:oleObj spid="_x0000_s144015" name="Equation" r:id="rId15" imgW="799920" imgH="253800" progId="Equation.3">
                  <p:embed/>
                </p:oleObj>
              </mc:Choice>
              <mc:Fallback>
                <p:oleObj name="Equation" r:id="rId15" imgW="799920" imgH="253800" progId="Equation.3">
                  <p:embed/>
                  <p:pic>
                    <p:nvPicPr>
                      <p:cNvPr id="47138" name="Object 15"/>
                      <p:cNvPicPr>
                        <a:picLocks noChangeAspect="1" noChangeArrowheads="1"/>
                      </p:cNvPicPr>
                      <p:nvPr/>
                    </p:nvPicPr>
                    <p:blipFill>
                      <a:blip r:embed="rId16"/>
                      <a:srcRect/>
                      <a:stretch>
                        <a:fillRect/>
                      </a:stretch>
                    </p:blipFill>
                    <p:spPr bwMode="auto">
                      <a:xfrm>
                        <a:off x="5157355" y="2324966"/>
                        <a:ext cx="1091045" cy="342034"/>
                      </a:xfrm>
                      <a:prstGeom prst="rect">
                        <a:avLst/>
                      </a:prstGeom>
                      <a:noFill/>
                      <a:ln>
                        <a:noFill/>
                      </a:ln>
                      <a:effec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67575069"/>
              </p:ext>
            </p:extLst>
          </p:nvPr>
        </p:nvGraphicFramePr>
        <p:xfrm>
          <a:off x="3830782" y="2778920"/>
          <a:ext cx="4779818" cy="611909"/>
        </p:xfrm>
        <a:graphic>
          <a:graphicData uri="http://schemas.openxmlformats.org/presentationml/2006/ole">
            <mc:AlternateContent xmlns:mc="http://schemas.openxmlformats.org/markup-compatibility/2006">
              <mc:Choice xmlns:v="urn:schemas-microsoft-com:vml" Requires="v">
                <p:oleObj spid="_x0000_s144016" name="Equation" r:id="rId17" imgW="5257800" imgH="673100" progId="Equation.3">
                  <p:embed/>
                </p:oleObj>
              </mc:Choice>
              <mc:Fallback>
                <p:oleObj name="Equation" r:id="rId17" imgW="5257800" imgH="673100" progId="Equation.3">
                  <p:embed/>
                  <p:pic>
                    <p:nvPicPr>
                      <p:cNvPr id="47132"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30782" y="2778920"/>
                        <a:ext cx="4779818" cy="611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4106110287"/>
              </p:ext>
            </p:extLst>
          </p:nvPr>
        </p:nvGraphicFramePr>
        <p:xfrm>
          <a:off x="7173214" y="3566032"/>
          <a:ext cx="1014222" cy="276799"/>
        </p:xfrm>
        <a:graphic>
          <a:graphicData uri="http://schemas.openxmlformats.org/presentationml/2006/ole">
            <mc:AlternateContent xmlns:mc="http://schemas.openxmlformats.org/markup-compatibility/2006">
              <mc:Choice xmlns:v="urn:schemas-microsoft-com:vml" Requires="v">
                <p:oleObj spid="_x0000_s144017" name="Equation" r:id="rId19" imgW="838080" imgH="228600" progId="Equation.DSMT4">
                  <p:embed/>
                </p:oleObj>
              </mc:Choice>
              <mc:Fallback>
                <p:oleObj name="Equation" r:id="rId19" imgW="838080" imgH="228600" progId="Equation.DSMT4">
                  <p:embed/>
                  <p:pic>
                    <p:nvPicPr>
                      <p:cNvPr id="47136" name="Object 13"/>
                      <p:cNvPicPr>
                        <a:picLocks noChangeAspect="1" noChangeArrowheads="1"/>
                      </p:cNvPicPr>
                      <p:nvPr/>
                    </p:nvPicPr>
                    <p:blipFill>
                      <a:blip r:embed="rId20"/>
                      <a:srcRect/>
                      <a:stretch>
                        <a:fillRect/>
                      </a:stretch>
                    </p:blipFill>
                    <p:spPr bwMode="auto">
                      <a:xfrm>
                        <a:off x="7173214" y="3566032"/>
                        <a:ext cx="1014222" cy="276799"/>
                      </a:xfrm>
                      <a:prstGeom prst="rect">
                        <a:avLst/>
                      </a:prstGeom>
                      <a:noFill/>
                      <a:ln>
                        <a:solidFill>
                          <a:srgbClr val="AD0B1E"/>
                        </a:solidFill>
                      </a:ln>
                      <a:effectLst/>
                    </p:spPr>
                  </p:pic>
                </p:oleObj>
              </mc:Fallback>
            </mc:AlternateContent>
          </a:graphicData>
        </a:graphic>
      </p:graphicFrame>
      <p:graphicFrame>
        <p:nvGraphicFramePr>
          <p:cNvPr id="18" name="Object 10"/>
          <p:cNvGraphicFramePr>
            <a:graphicFrameLocks noChangeAspect="1"/>
          </p:cNvGraphicFramePr>
          <p:nvPr>
            <p:extLst>
              <p:ext uri="{D42A27DB-BD31-4B8C-83A1-F6EECF244321}">
                <p14:modId xmlns:p14="http://schemas.microsoft.com/office/powerpoint/2010/main" val="3326773752"/>
              </p:ext>
            </p:extLst>
          </p:nvPr>
        </p:nvGraphicFramePr>
        <p:xfrm>
          <a:off x="4148138" y="3781425"/>
          <a:ext cx="1658937" cy="360363"/>
        </p:xfrm>
        <a:graphic>
          <a:graphicData uri="http://schemas.openxmlformats.org/presentationml/2006/ole">
            <mc:AlternateContent xmlns:mc="http://schemas.openxmlformats.org/markup-compatibility/2006">
              <mc:Choice xmlns:v="urn:schemas-microsoft-com:vml" Requires="v">
                <p:oleObj spid="_x0000_s144018" name="Equation" r:id="rId21" imgW="1143000" imgH="253800" progId="Equation.DSMT4">
                  <p:embed/>
                </p:oleObj>
              </mc:Choice>
              <mc:Fallback>
                <p:oleObj name="Equation" r:id="rId21" imgW="1143000" imgH="253800" progId="Equation.DSMT4">
                  <p:embed/>
                  <p:pic>
                    <p:nvPicPr>
                      <p:cNvPr id="47126" name="Object 10"/>
                      <p:cNvPicPr>
                        <a:picLocks noChangeAspect="1" noChangeArrowheads="1"/>
                      </p:cNvPicPr>
                      <p:nvPr/>
                    </p:nvPicPr>
                    <p:blipFill>
                      <a:blip r:embed="rId22"/>
                      <a:srcRect/>
                      <a:stretch>
                        <a:fillRect/>
                      </a:stretch>
                    </p:blipFill>
                    <p:spPr bwMode="auto">
                      <a:xfrm>
                        <a:off x="4148138" y="3781425"/>
                        <a:ext cx="1658937" cy="360363"/>
                      </a:xfrm>
                      <a:prstGeom prst="rect">
                        <a:avLst/>
                      </a:prstGeom>
                      <a:noFill/>
                      <a:ln>
                        <a:noFill/>
                      </a:ln>
                      <a:effectLst/>
                    </p:spPr>
                  </p:pic>
                </p:oleObj>
              </mc:Fallback>
            </mc:AlternateContent>
          </a:graphicData>
        </a:graphic>
      </p:graphicFrame>
      <p:graphicFrame>
        <p:nvGraphicFramePr>
          <p:cNvPr id="19" name="Object 7"/>
          <p:cNvGraphicFramePr>
            <a:graphicFrameLocks noChangeAspect="1"/>
          </p:cNvGraphicFramePr>
          <p:nvPr/>
        </p:nvGraphicFramePr>
        <p:xfrm>
          <a:off x="3873500" y="4216400"/>
          <a:ext cx="2374900" cy="317500"/>
        </p:xfrm>
        <a:graphic>
          <a:graphicData uri="http://schemas.openxmlformats.org/presentationml/2006/ole">
            <mc:AlternateContent xmlns:mc="http://schemas.openxmlformats.org/markup-compatibility/2006">
              <mc:Choice xmlns:v="urn:schemas-microsoft-com:vml" Requires="v">
                <p:oleObj spid="_x0000_s144019" name="Equation" r:id="rId23" imgW="2373870" imgH="317362" progId="Equation.3">
                  <p:embed/>
                </p:oleObj>
              </mc:Choice>
              <mc:Fallback>
                <p:oleObj name="Equation" r:id="rId23" imgW="2373870" imgH="317362" progId="Equation.3">
                  <p:embed/>
                  <p:pic>
                    <p:nvPicPr>
                      <p:cNvPr id="47120" name="Object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73500" y="4216400"/>
                        <a:ext cx="23749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8"/>
          <p:cNvGraphicFramePr>
            <a:graphicFrameLocks noChangeAspect="1"/>
          </p:cNvGraphicFramePr>
          <p:nvPr>
            <p:extLst>
              <p:ext uri="{D42A27DB-BD31-4B8C-83A1-F6EECF244321}">
                <p14:modId xmlns:p14="http://schemas.microsoft.com/office/powerpoint/2010/main" val="4128502299"/>
              </p:ext>
            </p:extLst>
          </p:nvPr>
        </p:nvGraphicFramePr>
        <p:xfrm>
          <a:off x="7162800" y="4461142"/>
          <a:ext cx="1250874" cy="304267"/>
        </p:xfrm>
        <a:graphic>
          <a:graphicData uri="http://schemas.openxmlformats.org/presentationml/2006/ole">
            <mc:AlternateContent xmlns:mc="http://schemas.openxmlformats.org/markup-compatibility/2006">
              <mc:Choice xmlns:v="urn:schemas-microsoft-com:vml" Requires="v">
                <p:oleObj spid="_x0000_s144020" name="Equation" r:id="rId25" imgW="939600" imgH="228600" progId="Equation.DSMT4">
                  <p:embed/>
                </p:oleObj>
              </mc:Choice>
              <mc:Fallback>
                <p:oleObj name="Equation" r:id="rId25" imgW="939600" imgH="228600" progId="Equation.DSMT4">
                  <p:embed/>
                  <p:pic>
                    <p:nvPicPr>
                      <p:cNvPr id="47124" name="Object 8"/>
                      <p:cNvPicPr>
                        <a:picLocks noChangeAspect="1" noChangeArrowheads="1"/>
                      </p:cNvPicPr>
                      <p:nvPr/>
                    </p:nvPicPr>
                    <p:blipFill>
                      <a:blip r:embed="rId26"/>
                      <a:srcRect/>
                      <a:stretch>
                        <a:fillRect/>
                      </a:stretch>
                    </p:blipFill>
                    <p:spPr bwMode="auto">
                      <a:xfrm>
                        <a:off x="7162800" y="4461142"/>
                        <a:ext cx="1250874" cy="304267"/>
                      </a:xfrm>
                      <a:prstGeom prst="rect">
                        <a:avLst/>
                      </a:prstGeom>
                      <a:noFill/>
                      <a:ln>
                        <a:solidFill>
                          <a:srgbClr val="AD0B1E"/>
                        </a:solidFill>
                      </a:ln>
                      <a:effec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2153148147"/>
              </p:ext>
            </p:extLst>
          </p:nvPr>
        </p:nvGraphicFramePr>
        <p:xfrm>
          <a:off x="4149725" y="4883150"/>
          <a:ext cx="1654175" cy="387350"/>
        </p:xfrm>
        <a:graphic>
          <a:graphicData uri="http://schemas.openxmlformats.org/presentationml/2006/ole">
            <mc:AlternateContent xmlns:mc="http://schemas.openxmlformats.org/markup-compatibility/2006">
              <mc:Choice xmlns:v="urn:schemas-microsoft-com:vml" Requires="v">
                <p:oleObj spid="_x0000_s144021" name="Equation" r:id="rId27" imgW="1155600" imgH="253800" progId="Equation.DSMT4">
                  <p:embed/>
                </p:oleObj>
              </mc:Choice>
              <mc:Fallback>
                <p:oleObj name="Equation" r:id="rId27" imgW="1155600" imgH="253800" progId="Equation.DSMT4">
                  <p:embed/>
                  <p:pic>
                    <p:nvPicPr>
                      <p:cNvPr id="47117" name="Object 5"/>
                      <p:cNvPicPr>
                        <a:picLocks noChangeAspect="1" noChangeArrowheads="1"/>
                      </p:cNvPicPr>
                      <p:nvPr/>
                    </p:nvPicPr>
                    <p:blipFill>
                      <a:blip r:embed="rId28"/>
                      <a:srcRect/>
                      <a:stretch>
                        <a:fillRect/>
                      </a:stretch>
                    </p:blipFill>
                    <p:spPr bwMode="auto">
                      <a:xfrm>
                        <a:off x="4149725" y="4883150"/>
                        <a:ext cx="1654175" cy="387350"/>
                      </a:xfrm>
                      <a:prstGeom prst="rect">
                        <a:avLst/>
                      </a:prstGeom>
                      <a:noFill/>
                      <a:ln>
                        <a:noFill/>
                      </a:ln>
                      <a:effectLst/>
                    </p:spPr>
                  </p:pic>
                </p:oleObj>
              </mc:Fallback>
            </mc:AlternateContent>
          </a:graphicData>
        </a:graphic>
      </p:graphicFrame>
      <p:graphicFrame>
        <p:nvGraphicFramePr>
          <p:cNvPr id="22" name="Object 2"/>
          <p:cNvGraphicFramePr>
            <a:graphicFrameLocks noChangeAspect="1"/>
          </p:cNvGraphicFramePr>
          <p:nvPr/>
        </p:nvGraphicFramePr>
        <p:xfrm>
          <a:off x="3873500" y="5357813"/>
          <a:ext cx="3568700" cy="723900"/>
        </p:xfrm>
        <a:graphic>
          <a:graphicData uri="http://schemas.openxmlformats.org/presentationml/2006/ole">
            <mc:AlternateContent xmlns:mc="http://schemas.openxmlformats.org/markup-compatibility/2006">
              <mc:Choice xmlns:v="urn:schemas-microsoft-com:vml" Requires="v">
                <p:oleObj spid="_x0000_s144022" name="Equation" r:id="rId29" imgW="3568700" imgH="723900" progId="Equation.3">
                  <p:embed/>
                </p:oleObj>
              </mc:Choice>
              <mc:Fallback>
                <p:oleObj name="Equation" r:id="rId29" imgW="3568700" imgH="723900" progId="Equation.3">
                  <p:embed/>
                  <p:pic>
                    <p:nvPicPr>
                      <p:cNvPr id="47112" name="Object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73500" y="5357813"/>
                        <a:ext cx="35687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
          <p:cNvGraphicFramePr>
            <a:graphicFrameLocks noChangeAspect="1"/>
          </p:cNvGraphicFramePr>
          <p:nvPr>
            <p:extLst>
              <p:ext uri="{D42A27DB-BD31-4B8C-83A1-F6EECF244321}">
                <p14:modId xmlns:p14="http://schemas.microsoft.com/office/powerpoint/2010/main" val="2366503756"/>
              </p:ext>
            </p:extLst>
          </p:nvPr>
        </p:nvGraphicFramePr>
        <p:xfrm>
          <a:off x="7351713" y="6105525"/>
          <a:ext cx="1358900" cy="373063"/>
        </p:xfrm>
        <a:graphic>
          <a:graphicData uri="http://schemas.openxmlformats.org/presentationml/2006/ole">
            <mc:AlternateContent xmlns:mc="http://schemas.openxmlformats.org/markup-compatibility/2006">
              <mc:Choice xmlns:v="urn:schemas-microsoft-com:vml" Requires="v">
                <p:oleObj spid="_x0000_s144023" name="Equation" r:id="rId31" imgW="952200" imgH="253800" progId="Equation.DSMT4">
                  <p:embed/>
                </p:oleObj>
              </mc:Choice>
              <mc:Fallback>
                <p:oleObj name="Equation" r:id="rId31" imgW="952200" imgH="253800" progId="Equation.DSMT4">
                  <p:embed/>
                  <p:pic>
                    <p:nvPicPr>
                      <p:cNvPr id="47115" name="Object 3"/>
                      <p:cNvPicPr>
                        <a:picLocks noChangeAspect="1" noChangeArrowheads="1"/>
                      </p:cNvPicPr>
                      <p:nvPr/>
                    </p:nvPicPr>
                    <p:blipFill>
                      <a:blip r:embed="rId32"/>
                      <a:srcRect/>
                      <a:stretch>
                        <a:fillRect/>
                      </a:stretch>
                    </p:blipFill>
                    <p:spPr bwMode="auto">
                      <a:xfrm>
                        <a:off x="7351713" y="6105525"/>
                        <a:ext cx="1358900" cy="373063"/>
                      </a:xfrm>
                      <a:prstGeom prst="rect">
                        <a:avLst/>
                      </a:prstGeom>
                      <a:noFill/>
                      <a:ln>
                        <a:solidFill>
                          <a:srgbClr val="AD0B1E"/>
                        </a:solidFill>
                      </a:ln>
                      <a:effectLst/>
                    </p:spPr>
                  </p:pic>
                </p:oleObj>
              </mc:Fallback>
            </mc:AlternateContent>
          </a:graphicData>
        </a:graphic>
      </p:graphicFrame>
    </p:spTree>
    <p:extLst>
      <p:ext uri="{BB962C8B-B14F-4D97-AF65-F5344CB8AC3E}">
        <p14:creationId xmlns:p14="http://schemas.microsoft.com/office/powerpoint/2010/main" val="3270286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16.7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00200"/>
            <a:ext cx="3539018" cy="2474884"/>
          </a:xfrm>
          <a:prstGeom prst="rect">
            <a:avLst/>
          </a:prstGeom>
        </p:spPr>
      </p:pic>
      <p:sp>
        <p:nvSpPr>
          <p:cNvPr id="3" name="Content Placeholder 2"/>
          <p:cNvSpPr>
            <a:spLocks noGrp="1"/>
          </p:cNvSpPr>
          <p:nvPr>
            <p:ph idx="1"/>
          </p:nvPr>
        </p:nvSpPr>
        <p:spPr>
          <a:xfrm>
            <a:off x="4343400" y="990600"/>
            <a:ext cx="4343400" cy="1752600"/>
          </a:xfrm>
        </p:spPr>
        <p:txBody>
          <a:bodyPr/>
          <a:lstStyle/>
          <a:p>
            <a:pPr>
              <a:spcBef>
                <a:spcPct val="50000"/>
              </a:spcBef>
              <a:spcAft>
                <a:spcPts val="0"/>
              </a:spcAft>
            </a:pPr>
            <a:r>
              <a:rPr lang="en-US" altLang="en-US" sz="2000" b="1" dirty="0">
                <a:solidFill>
                  <a:srgbClr val="AD0B1E"/>
                </a:solidFill>
              </a:rPr>
              <a:t>Reflect and Think:</a:t>
            </a:r>
          </a:p>
          <a:p>
            <a:pPr marL="292608" indent="-292608">
              <a:spcBef>
                <a:spcPct val="50000"/>
              </a:spcBef>
              <a:spcAft>
                <a:spcPts val="0"/>
              </a:spcAft>
              <a:buFont typeface="Arial" panose="020B0604020202020204" pitchFamily="34" charset="0"/>
              <a:buChar char="•"/>
            </a:pPr>
            <a:r>
              <a:rPr lang="en-US" altLang="en-US" sz="2000" dirty="0"/>
              <a:t>When you drew your kinetic diagram, you put your inertia terms at the center of mass for the gear and for the rod.</a:t>
            </a:r>
          </a:p>
        </p:txBody>
      </p:sp>
      <p:sp>
        <p:nvSpPr>
          <p:cNvPr id="8" name="Content Placeholder 7"/>
          <p:cNvSpPr>
            <a:spLocks noGrp="1"/>
          </p:cNvSpPr>
          <p:nvPr>
            <p:ph idx="15"/>
          </p:nvPr>
        </p:nvSpPr>
        <p:spPr>
          <a:xfrm>
            <a:off x="4343400" y="2830552"/>
            <a:ext cx="4343400" cy="1436648"/>
          </a:xfrm>
        </p:spPr>
        <p:txBody>
          <a:bodyPr/>
          <a:lstStyle/>
          <a:p>
            <a:pPr marL="292608" indent="-292608">
              <a:spcAft>
                <a:spcPts val="0"/>
              </a:spcAft>
              <a:buFont typeface="Arial" panose="020B0604020202020204" pitchFamily="34" charset="0"/>
              <a:buChar char="•"/>
            </a:pPr>
            <a:r>
              <a:rPr lang="en-US" altLang="en-US" sz="2000" dirty="0"/>
              <a:t>Alternatively, you could have found the center of mass for the system and put the vectors I</a:t>
            </a:r>
            <a:r>
              <a:rPr lang="en-US" altLang="en-US" sz="2000" baseline="-25000" dirty="0"/>
              <a:t>AOB</a:t>
            </a:r>
            <a:r>
              <a:rPr lang="en-US" altLang="en-US" sz="2000" dirty="0"/>
              <a:t>α, m</a:t>
            </a:r>
            <a:r>
              <a:rPr lang="en-US" altLang="en-US" sz="2000" baseline="-25000" dirty="0"/>
              <a:t>AOB</a:t>
            </a:r>
            <a:r>
              <a:rPr lang="en-US" altLang="en-US" sz="2000" dirty="0"/>
              <a:t>a</a:t>
            </a:r>
            <a:r>
              <a:rPr lang="en-US" altLang="en-US" sz="2000" baseline="-25000" dirty="0"/>
              <a:t>x</a:t>
            </a:r>
            <a:r>
              <a:rPr lang="en-US" altLang="en-US" sz="2000" dirty="0"/>
              <a:t> and m</a:t>
            </a:r>
            <a:r>
              <a:rPr lang="en-US" altLang="en-US" sz="2000" baseline="-25000" dirty="0"/>
              <a:t>AOB</a:t>
            </a:r>
            <a:r>
              <a:rPr lang="en-US" altLang="en-US" sz="2000" dirty="0"/>
              <a:t>a</a:t>
            </a:r>
            <a:r>
              <a:rPr lang="en-US" altLang="en-US" sz="2000" baseline="-25000" dirty="0"/>
              <a:t>y</a:t>
            </a:r>
            <a:r>
              <a:rPr lang="en-US" altLang="en-US" sz="2000" dirty="0"/>
              <a:t> on the diagram. </a:t>
            </a:r>
          </a:p>
        </p:txBody>
      </p:sp>
      <p:sp>
        <p:nvSpPr>
          <p:cNvPr id="10" name="Content Placeholder 9"/>
          <p:cNvSpPr>
            <a:spLocks noGrp="1"/>
          </p:cNvSpPr>
          <p:nvPr>
            <p:ph idx="17"/>
          </p:nvPr>
        </p:nvSpPr>
        <p:spPr>
          <a:xfrm>
            <a:off x="4343400" y="4343400"/>
            <a:ext cx="4343400" cy="1371600"/>
          </a:xfrm>
        </p:spPr>
        <p:txBody>
          <a:bodyPr/>
          <a:lstStyle/>
          <a:p>
            <a:pPr marL="292608" indent="-292608">
              <a:spcAft>
                <a:spcPts val="0"/>
              </a:spcAft>
              <a:buFont typeface="Arial" panose="020B0604020202020204" pitchFamily="34" charset="0"/>
              <a:buChar char="•"/>
            </a:pPr>
            <a:r>
              <a:rPr lang="en-US" altLang="en-US" sz="2000" dirty="0"/>
              <a:t>Finally, you could have found an overall I</a:t>
            </a:r>
            <a:r>
              <a:rPr lang="en-US" altLang="en-US" sz="2000" baseline="-25000" dirty="0"/>
              <a:t>O</a:t>
            </a:r>
            <a:r>
              <a:rPr lang="en-US" altLang="en-US" sz="2000" dirty="0"/>
              <a:t> for the combined gear and rod and used Equation 16.8 to solve for force F.</a:t>
            </a:r>
          </a:p>
        </p:txBody>
      </p:sp>
    </p:spTree>
    <p:extLst>
      <p:ext uri="{BB962C8B-B14F-4D97-AF65-F5344CB8AC3E}">
        <p14:creationId xmlns:p14="http://schemas.microsoft.com/office/powerpoint/2010/main" val="414779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P spid="1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16.9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The sphere has radius r, center of mass G, and contacts the 30 degree slope at point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143000"/>
            <a:ext cx="1931995" cy="1845419"/>
          </a:xfrm>
          <a:prstGeom prst="rect">
            <a:avLst/>
          </a:prstGeom>
        </p:spPr>
      </p:pic>
      <p:sp>
        <p:nvSpPr>
          <p:cNvPr id="3" name="Content Placeholder 2"/>
          <p:cNvSpPr>
            <a:spLocks noGrp="1"/>
          </p:cNvSpPr>
          <p:nvPr>
            <p:ph idx="1"/>
          </p:nvPr>
        </p:nvSpPr>
        <p:spPr>
          <a:xfrm>
            <a:off x="457200" y="3048000"/>
            <a:ext cx="3505200" cy="3505200"/>
          </a:xfrm>
        </p:spPr>
        <p:txBody>
          <a:bodyPr/>
          <a:lstStyle/>
          <a:p>
            <a:pPr>
              <a:spcBef>
                <a:spcPts val="500"/>
              </a:spcBef>
              <a:spcAft>
                <a:spcPts val="0"/>
              </a:spcAft>
            </a:pPr>
            <a:r>
              <a:rPr lang="en-US" altLang="en-US" sz="2000" dirty="0"/>
              <a:t>A sphere of weight </a:t>
            </a:r>
            <a:r>
              <a:rPr lang="en-US" altLang="en-US" sz="2000" i="1" dirty="0"/>
              <a:t>W</a:t>
            </a:r>
            <a:r>
              <a:rPr lang="en-US" altLang="en-US" sz="2000" dirty="0"/>
              <a:t> is released with no initial velocity and rolls without slipping on the incline.</a:t>
            </a:r>
          </a:p>
          <a:p>
            <a:pPr>
              <a:spcBef>
                <a:spcPts val="500"/>
              </a:spcBef>
              <a:spcAft>
                <a:spcPts val="0"/>
              </a:spcAft>
            </a:pPr>
            <a:r>
              <a:rPr lang="en-US" altLang="en-US" sz="2000" dirty="0"/>
              <a:t>Determine: </a:t>
            </a:r>
            <a:r>
              <a:rPr lang="en-US" altLang="en-US" sz="2000" i="1" dirty="0"/>
              <a:t>a</a:t>
            </a:r>
            <a:r>
              <a:rPr lang="en-US" altLang="en-US" sz="2000" dirty="0"/>
              <a:t>) the minimum value of the coefficient of friction, </a:t>
            </a:r>
            <a:r>
              <a:rPr lang="en-US" altLang="en-US" sz="2000" i="1" dirty="0"/>
              <a:t>b</a:t>
            </a:r>
            <a:r>
              <a:rPr lang="en-US" altLang="en-US" sz="2000" dirty="0"/>
              <a:t>) the velocity of </a:t>
            </a:r>
            <a:r>
              <a:rPr lang="en-US" altLang="en-US" sz="2000" i="1" dirty="0"/>
              <a:t>G</a:t>
            </a:r>
            <a:r>
              <a:rPr lang="en-US" altLang="en-US" sz="2000" dirty="0"/>
              <a:t> after the sphere has rolled 10 </a:t>
            </a:r>
            <a:r>
              <a:rPr lang="en-US" altLang="en-US" sz="2000" dirty="0" err="1"/>
              <a:t>ft</a:t>
            </a:r>
            <a:r>
              <a:rPr lang="en-US" altLang="en-US" sz="2000" dirty="0"/>
              <a:t> and </a:t>
            </a:r>
            <a:r>
              <a:rPr lang="en-US" altLang="en-US" sz="2000" i="1" dirty="0"/>
              <a:t>c</a:t>
            </a:r>
            <a:r>
              <a:rPr lang="en-US" altLang="en-US" sz="2000" dirty="0"/>
              <a:t>) the velocity of </a:t>
            </a:r>
            <a:r>
              <a:rPr lang="en-US" altLang="en-US" sz="2000" i="1" dirty="0"/>
              <a:t>G</a:t>
            </a:r>
            <a:r>
              <a:rPr lang="en-US" altLang="en-US" sz="2000" dirty="0"/>
              <a:t> if the sphere were to move 10 </a:t>
            </a:r>
            <a:r>
              <a:rPr lang="en-US" altLang="en-US" sz="2000" dirty="0" err="1"/>
              <a:t>ft</a:t>
            </a:r>
            <a:r>
              <a:rPr lang="en-US" altLang="en-US" sz="2000" dirty="0"/>
              <a:t> down a frictionless incline.</a:t>
            </a:r>
          </a:p>
        </p:txBody>
      </p:sp>
      <p:sp>
        <p:nvSpPr>
          <p:cNvPr id="6" name="Content Placeholder 5"/>
          <p:cNvSpPr>
            <a:spLocks noGrp="1"/>
          </p:cNvSpPr>
          <p:nvPr>
            <p:ph idx="13"/>
          </p:nvPr>
        </p:nvSpPr>
        <p:spPr>
          <a:xfrm>
            <a:off x="3962400" y="922671"/>
            <a:ext cx="4724400" cy="1494451"/>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Draw the free-body-equation for the sphere</a:t>
            </a:r>
            <a:r>
              <a:rPr lang="en-US" altLang="en-US" sz="2000" i="1" dirty="0"/>
              <a:t>,</a:t>
            </a:r>
            <a:r>
              <a:rPr lang="en-US" altLang="en-US" sz="2000" dirty="0"/>
              <a:t> expressing the equivalence of the external and effective forces.</a:t>
            </a:r>
          </a:p>
        </p:txBody>
      </p:sp>
      <p:sp>
        <p:nvSpPr>
          <p:cNvPr id="8" name="Content Placeholder 7"/>
          <p:cNvSpPr>
            <a:spLocks noGrp="1"/>
          </p:cNvSpPr>
          <p:nvPr>
            <p:ph idx="15"/>
          </p:nvPr>
        </p:nvSpPr>
        <p:spPr>
          <a:xfrm>
            <a:off x="3962400" y="2362199"/>
            <a:ext cx="4724400" cy="1600201"/>
          </a:xfrm>
        </p:spPr>
        <p:txBody>
          <a:bodyPr/>
          <a:lstStyle/>
          <a:p>
            <a:pPr marL="292608" indent="-292608">
              <a:spcAft>
                <a:spcPts val="0"/>
              </a:spcAft>
              <a:buFont typeface="Arial" panose="020B0604020202020204" pitchFamily="34" charset="0"/>
              <a:buChar char="•"/>
            </a:pPr>
            <a:r>
              <a:rPr lang="en-US" altLang="en-US" sz="2000" dirty="0"/>
              <a:t>With the linear and angular accelerations related, solve the three scalar equations derived from the free-body-equation for the angular acceleration and the normal and tangential reactions at </a:t>
            </a:r>
            <a:r>
              <a:rPr lang="en-US" altLang="en-US" sz="2000" i="1" dirty="0"/>
              <a:t>C</a:t>
            </a:r>
            <a:r>
              <a:rPr lang="en-US" altLang="en-US" sz="2000" dirty="0"/>
              <a:t>.</a:t>
            </a:r>
          </a:p>
        </p:txBody>
      </p:sp>
      <p:sp>
        <p:nvSpPr>
          <p:cNvPr id="11" name="Content Placeholder 10"/>
          <p:cNvSpPr>
            <a:spLocks noGrp="1"/>
          </p:cNvSpPr>
          <p:nvPr>
            <p:ph idx="18"/>
          </p:nvPr>
        </p:nvSpPr>
        <p:spPr>
          <a:xfrm>
            <a:off x="3962400" y="3962400"/>
            <a:ext cx="4724400" cy="659783"/>
          </a:xfrm>
        </p:spPr>
        <p:txBody>
          <a:bodyPr/>
          <a:lstStyle/>
          <a:p>
            <a:pPr marL="292608" indent="-292608">
              <a:spcAft>
                <a:spcPts val="0"/>
              </a:spcAft>
              <a:buFont typeface="Arial" panose="020B0604020202020204" pitchFamily="34" charset="0"/>
              <a:buChar char="•"/>
            </a:pPr>
            <a:r>
              <a:rPr lang="en-US" altLang="en-US" sz="2000" dirty="0"/>
              <a:t>Calculate the friction coefficient required for the indicated tangential reaction at </a:t>
            </a:r>
            <a:r>
              <a:rPr lang="en-US" altLang="en-US" sz="2000" i="1" dirty="0"/>
              <a:t>C</a:t>
            </a:r>
            <a:r>
              <a:rPr lang="en-US" altLang="en-US" sz="2000" dirty="0"/>
              <a:t>.</a:t>
            </a:r>
          </a:p>
        </p:txBody>
      </p:sp>
      <p:sp>
        <p:nvSpPr>
          <p:cNvPr id="12" name="Content Placeholder 11"/>
          <p:cNvSpPr>
            <a:spLocks noGrp="1"/>
          </p:cNvSpPr>
          <p:nvPr>
            <p:ph idx="19"/>
          </p:nvPr>
        </p:nvSpPr>
        <p:spPr>
          <a:xfrm>
            <a:off x="3962400" y="4724400"/>
            <a:ext cx="4724400" cy="698809"/>
          </a:xfrm>
        </p:spPr>
        <p:txBody>
          <a:bodyPr/>
          <a:lstStyle/>
          <a:p>
            <a:pPr marL="292608" indent="-292608">
              <a:spcAft>
                <a:spcPts val="0"/>
              </a:spcAft>
              <a:buFont typeface="Arial" panose="020B0604020202020204" pitchFamily="34" charset="0"/>
              <a:buChar char="•"/>
            </a:pPr>
            <a:r>
              <a:rPr lang="en-US" altLang="en-US" sz="2000" dirty="0"/>
              <a:t>Calculate the velocity after 10 </a:t>
            </a:r>
            <a:r>
              <a:rPr lang="en-US" altLang="en-US" sz="2000" dirty="0" err="1"/>
              <a:t>ft</a:t>
            </a:r>
            <a:r>
              <a:rPr lang="en-US" altLang="en-US" sz="2000" dirty="0"/>
              <a:t> of uniformly accelerated motion.</a:t>
            </a:r>
          </a:p>
        </p:txBody>
      </p:sp>
      <p:sp>
        <p:nvSpPr>
          <p:cNvPr id="13" name="Content Placeholder 12"/>
          <p:cNvSpPr>
            <a:spLocks noGrp="1"/>
          </p:cNvSpPr>
          <p:nvPr>
            <p:ph idx="20"/>
          </p:nvPr>
        </p:nvSpPr>
        <p:spPr>
          <a:xfrm>
            <a:off x="3962400" y="5486400"/>
            <a:ext cx="4724400" cy="990600"/>
          </a:xfrm>
        </p:spPr>
        <p:txBody>
          <a:bodyPr/>
          <a:lstStyle/>
          <a:p>
            <a:pPr marL="292608" indent="-292608">
              <a:spcAft>
                <a:spcPts val="0"/>
              </a:spcAft>
              <a:buFont typeface="Arial" panose="020B0604020202020204" pitchFamily="34" charset="0"/>
              <a:buChar char="•"/>
            </a:pPr>
            <a:r>
              <a:rPr lang="en-US" altLang="en-US" sz="2000" dirty="0"/>
              <a:t>Assuming no friction, calculate the linear acceleration down the incline and the corresponding velocity after 10 ft.</a:t>
            </a:r>
          </a:p>
        </p:txBody>
      </p:sp>
    </p:spTree>
    <p:extLst>
      <p:ext uri="{BB962C8B-B14F-4D97-AF65-F5344CB8AC3E}">
        <p14:creationId xmlns:p14="http://schemas.microsoft.com/office/powerpoint/2010/main" val="2397161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build="p"/>
      <p:bldP spid="11" grpId="0" build="p"/>
      <p:bldP spid="12" grpId="0" build="p"/>
      <p:bldP spid="1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16.9 </a:t>
            </a:r>
            <a:r>
              <a:rPr lang="en-US" altLang="en-US" sz="1000" b="1" dirty="0">
                <a:solidFill>
                  <a:srgbClr val="AD0B1E"/>
                </a:solidFill>
                <a:ea typeface="ＭＳ Ｐゴシック" pitchFamily="34" charset="-128"/>
              </a:rPr>
              <a:t>2</a:t>
            </a:r>
            <a:endParaRPr lang="en-US" sz="1000" b="1" dirty="0">
              <a:solidFill>
                <a:srgbClr val="AD0B1E"/>
              </a:solidFill>
            </a:endParaRPr>
          </a:p>
        </p:txBody>
      </p:sp>
      <p:pic>
        <p:nvPicPr>
          <p:cNvPr id="20" name="Picture 19" descr="The FBD shows the weight acting downward at center of mass G, the normal force acting perpendicular to the slope at the point of contact, and the friction force F acting parallel to the slope pointing uphill at the cpoint of contact C. The KD shows the linear inertial term acting at G, parallel to the slope and pointing downhill, and the angular inertial term acting clockwis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96" y="1350697"/>
            <a:ext cx="2784304" cy="1780853"/>
          </a:xfrm>
          <a:prstGeom prst="rect">
            <a:avLst/>
          </a:prstGeom>
        </p:spPr>
      </p:pic>
      <p:graphicFrame>
        <p:nvGraphicFramePr>
          <p:cNvPr id="19" name="Object 2"/>
          <p:cNvGraphicFramePr>
            <a:graphicFrameLocks noChangeAspect="1"/>
          </p:cNvGraphicFramePr>
          <p:nvPr>
            <p:extLst>
              <p:ext uri="{D42A27DB-BD31-4B8C-83A1-F6EECF244321}">
                <p14:modId xmlns:p14="http://schemas.microsoft.com/office/powerpoint/2010/main" val="1754457452"/>
              </p:ext>
            </p:extLst>
          </p:nvPr>
        </p:nvGraphicFramePr>
        <p:xfrm>
          <a:off x="1689100" y="3302000"/>
          <a:ext cx="673100" cy="203200"/>
        </p:xfrm>
        <a:graphic>
          <a:graphicData uri="http://schemas.openxmlformats.org/presentationml/2006/ole">
            <mc:AlternateContent xmlns:mc="http://schemas.openxmlformats.org/markup-compatibility/2006">
              <mc:Choice xmlns:v="urn:schemas-microsoft-com:vml" Requires="v">
                <p:oleObj spid="_x0000_s130764" name="Equation" r:id="rId4" imgW="672808" imgH="203112" progId="Equation.3">
                  <p:embed/>
                </p:oleObj>
              </mc:Choice>
              <mc:Fallback>
                <p:oleObj name="Equation" r:id="rId4" imgW="672808" imgH="203112" progId="Equation.3">
                  <p:embed/>
                  <p:pic>
                    <p:nvPicPr>
                      <p:cNvPr id="4915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9100" y="3302000"/>
                        <a:ext cx="673100"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505200" y="1054099"/>
            <a:ext cx="5181600" cy="1317633"/>
          </a:xfrm>
        </p:spPr>
        <p:txBody>
          <a:bodyPr/>
          <a:lstStyle/>
          <a:p>
            <a:r>
              <a:rPr lang="en-US" altLang="en-US" sz="1800" b="1" dirty="0">
                <a:solidFill>
                  <a:srgbClr val="AD0B1E"/>
                </a:solidFill>
              </a:rPr>
              <a:t>Modeling and Analysis:</a:t>
            </a:r>
          </a:p>
          <a:p>
            <a:pPr marL="342900" indent="-342900">
              <a:buFont typeface="Arial" panose="020B0604020202020204" pitchFamily="34" charset="0"/>
              <a:buChar char="•"/>
            </a:pPr>
            <a:r>
              <a:rPr lang="en-US" altLang="en-US" sz="1800" dirty="0"/>
              <a:t>Draw the free-body-equation for the sphere</a:t>
            </a:r>
            <a:r>
              <a:rPr lang="en-US" altLang="en-US" sz="1800" i="1" dirty="0"/>
              <a:t>,</a:t>
            </a:r>
            <a:r>
              <a:rPr lang="en-US" altLang="en-US" sz="1800" dirty="0"/>
              <a:t> expressing the equivalence of the external and effective forces.</a:t>
            </a:r>
          </a:p>
        </p:txBody>
      </p:sp>
      <p:sp>
        <p:nvSpPr>
          <p:cNvPr id="8" name="Content Placeholder 7"/>
          <p:cNvSpPr>
            <a:spLocks noGrp="1"/>
          </p:cNvSpPr>
          <p:nvPr>
            <p:ph idx="15"/>
          </p:nvPr>
        </p:nvSpPr>
        <p:spPr>
          <a:xfrm>
            <a:off x="3505200" y="2387600"/>
            <a:ext cx="5181600" cy="1117600"/>
          </a:xfrm>
        </p:spPr>
        <p:txBody>
          <a:bodyPr/>
          <a:lstStyle/>
          <a:p>
            <a:pPr marL="342900" indent="-342900">
              <a:buFont typeface="Arial" panose="020B0604020202020204" pitchFamily="34" charset="0"/>
              <a:buChar char="•"/>
            </a:pPr>
            <a:r>
              <a:rPr lang="en-US" altLang="en-US" sz="1800" dirty="0"/>
              <a:t>With the linear and angular accelerations related, solve the three scalar equations derived from the free-body-equation for the angular acceleration and the normal and tangential reactions at C.</a:t>
            </a:r>
          </a:p>
        </p:txBody>
      </p:sp>
      <p:graphicFrame>
        <p:nvGraphicFramePr>
          <p:cNvPr id="14" name="Object 6"/>
          <p:cNvGraphicFramePr>
            <a:graphicFrameLocks noChangeAspect="1"/>
          </p:cNvGraphicFramePr>
          <p:nvPr>
            <p:extLst>
              <p:ext uri="{D42A27DB-BD31-4B8C-83A1-F6EECF244321}">
                <p14:modId xmlns:p14="http://schemas.microsoft.com/office/powerpoint/2010/main" val="1237539376"/>
              </p:ext>
            </p:extLst>
          </p:nvPr>
        </p:nvGraphicFramePr>
        <p:xfrm>
          <a:off x="4032538" y="3581400"/>
          <a:ext cx="1606262" cy="304512"/>
        </p:xfrm>
        <a:graphic>
          <a:graphicData uri="http://schemas.openxmlformats.org/presentationml/2006/ole">
            <mc:AlternateContent xmlns:mc="http://schemas.openxmlformats.org/markup-compatibility/2006">
              <mc:Choice xmlns:v="urn:schemas-microsoft-com:vml" Requires="v">
                <p:oleObj spid="_x0000_s130765" name="Equation" r:id="rId6" imgW="1257120" imgH="253800" progId="Equation.3">
                  <p:embed/>
                </p:oleObj>
              </mc:Choice>
              <mc:Fallback>
                <p:oleObj name="Equation" r:id="rId6" imgW="1257120" imgH="253800" progId="Equation.3">
                  <p:embed/>
                  <p:pic>
                    <p:nvPicPr>
                      <p:cNvPr id="49165" name="Object 6"/>
                      <p:cNvPicPr>
                        <a:picLocks noChangeAspect="1" noChangeArrowheads="1"/>
                      </p:cNvPicPr>
                      <p:nvPr/>
                    </p:nvPicPr>
                    <p:blipFill>
                      <a:blip r:embed="rId7"/>
                      <a:srcRect/>
                      <a:stretch>
                        <a:fillRect/>
                      </a:stretch>
                    </p:blipFill>
                    <p:spPr bwMode="auto">
                      <a:xfrm>
                        <a:off x="4032538" y="3581400"/>
                        <a:ext cx="1606262" cy="304512"/>
                      </a:xfrm>
                      <a:prstGeom prst="rect">
                        <a:avLst/>
                      </a:prstGeom>
                      <a:noFill/>
                      <a:ln>
                        <a:noFill/>
                      </a:ln>
                      <a:effec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2150844158"/>
              </p:ext>
            </p:extLst>
          </p:nvPr>
        </p:nvGraphicFramePr>
        <p:xfrm>
          <a:off x="3838202" y="4082473"/>
          <a:ext cx="2932545" cy="1327727"/>
        </p:xfrm>
        <a:graphic>
          <a:graphicData uri="http://schemas.openxmlformats.org/presentationml/2006/ole">
            <mc:AlternateContent xmlns:mc="http://schemas.openxmlformats.org/markup-compatibility/2006">
              <mc:Choice xmlns:v="urn:schemas-microsoft-com:vml" Requires="v">
                <p:oleObj spid="_x0000_s130766" name="Equation" r:id="rId8" imgW="3225800" imgH="1460500" progId="Equation.3">
                  <p:embed/>
                </p:oleObj>
              </mc:Choice>
              <mc:Fallback>
                <p:oleObj name="Equation" r:id="rId8" imgW="3225800" imgH="1460500" progId="Equation.3">
                  <p:embed/>
                  <p:pic>
                    <p:nvPicPr>
                      <p:cNvPr id="49166"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8202" y="4082473"/>
                        <a:ext cx="2932545" cy="1327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106121963"/>
              </p:ext>
            </p:extLst>
          </p:nvPr>
        </p:nvGraphicFramePr>
        <p:xfrm>
          <a:off x="7276424" y="4397016"/>
          <a:ext cx="955124" cy="461818"/>
        </p:xfrm>
        <a:graphic>
          <a:graphicData uri="http://schemas.openxmlformats.org/presentationml/2006/ole">
            <mc:AlternateContent xmlns:mc="http://schemas.openxmlformats.org/markup-compatibility/2006">
              <mc:Choice xmlns:v="urn:schemas-microsoft-com:vml" Requires="v">
                <p:oleObj spid="_x0000_s130767" name="Equation" r:id="rId10" imgW="1155700" imgH="558800" progId="Equation.3">
                  <p:embed/>
                </p:oleObj>
              </mc:Choice>
              <mc:Fallback>
                <p:oleObj name="Equation" r:id="rId10" imgW="1155700" imgH="558800" progId="Equation.3">
                  <p:embed/>
                  <p:pic>
                    <p:nvPicPr>
                      <p:cNvPr id="4"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6424" y="4397016"/>
                        <a:ext cx="955124" cy="461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1878708202"/>
              </p:ext>
            </p:extLst>
          </p:nvPr>
        </p:nvGraphicFramePr>
        <p:xfrm>
          <a:off x="4495800" y="5534442"/>
          <a:ext cx="1837550" cy="1018758"/>
        </p:xfrm>
        <a:graphic>
          <a:graphicData uri="http://schemas.openxmlformats.org/presentationml/2006/ole">
            <mc:AlternateContent xmlns:mc="http://schemas.openxmlformats.org/markup-compatibility/2006">
              <mc:Choice xmlns:v="urn:schemas-microsoft-com:vml" Requires="v">
                <p:oleObj spid="_x0000_s130768" name="Equation" r:id="rId12" imgW="1307880" imgH="723600" progId="Equation.DSMT4">
                  <p:embed/>
                </p:oleObj>
              </mc:Choice>
              <mc:Fallback>
                <p:oleObj name="Equation" r:id="rId12" imgW="1307880" imgH="723600" progId="Equation.DSMT4">
                  <p:embed/>
                  <p:pic>
                    <p:nvPicPr>
                      <p:cNvPr id="36876" name="Object 4"/>
                      <p:cNvPicPr>
                        <a:picLocks noChangeAspect="1" noChangeArrowheads="1"/>
                      </p:cNvPicPr>
                      <p:nvPr/>
                    </p:nvPicPr>
                    <p:blipFill>
                      <a:blip r:embed="rId13"/>
                      <a:srcRect/>
                      <a:stretch>
                        <a:fillRect/>
                      </a:stretch>
                    </p:blipFill>
                    <p:spPr bwMode="auto">
                      <a:xfrm>
                        <a:off x="4495800" y="5534442"/>
                        <a:ext cx="1837550" cy="1018758"/>
                      </a:xfrm>
                      <a:prstGeom prst="rect">
                        <a:avLst/>
                      </a:prstGeom>
                      <a:noFill/>
                      <a:ln>
                        <a:noFill/>
                      </a:ln>
                      <a:effec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3927115026"/>
              </p:ext>
            </p:extLst>
          </p:nvPr>
        </p:nvGraphicFramePr>
        <p:xfrm>
          <a:off x="7239000" y="6040437"/>
          <a:ext cx="1361015" cy="360363"/>
        </p:xfrm>
        <a:graphic>
          <a:graphicData uri="http://schemas.openxmlformats.org/presentationml/2006/ole">
            <mc:AlternateContent xmlns:mc="http://schemas.openxmlformats.org/markup-compatibility/2006">
              <mc:Choice xmlns:v="urn:schemas-microsoft-com:vml" Requires="v">
                <p:oleObj spid="_x0000_s130769" name="Equation" r:id="rId14" imgW="812520" imgH="215640" progId="Equation.DSMT4">
                  <p:embed/>
                </p:oleObj>
              </mc:Choice>
              <mc:Fallback>
                <p:oleObj name="Equation" r:id="rId14" imgW="812520" imgH="215640" progId="Equation.DSMT4">
                  <p:embed/>
                  <p:pic>
                    <p:nvPicPr>
                      <p:cNvPr id="36877" name="Object 5"/>
                      <p:cNvPicPr>
                        <a:picLocks noChangeAspect="1" noChangeArrowheads="1"/>
                      </p:cNvPicPr>
                      <p:nvPr/>
                    </p:nvPicPr>
                    <p:blipFill>
                      <a:blip r:embed="rId15"/>
                      <a:srcRect/>
                      <a:stretch>
                        <a:fillRect/>
                      </a:stretch>
                    </p:blipFill>
                    <p:spPr bwMode="auto">
                      <a:xfrm>
                        <a:off x="7239000" y="6040437"/>
                        <a:ext cx="1361015" cy="3603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4556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16.9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22" name="Picture 21" descr="The FBD shows the weight acting downward at center of mass G, the normal force acting perpendicular to the slope at the point of contact, and the friction force F acting parallel to the slope pointing uphill at the cpoint of contact C.&#10;&#10; The KD shows the linear inertial term acting at G, parallel to the slope and pointing downhill, and the angular inertial term acting clockwis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779951" cy="1778070"/>
          </a:xfrm>
          <a:prstGeom prst="rect">
            <a:avLst/>
          </a:prstGeom>
        </p:spPr>
      </p:pic>
      <p:graphicFrame>
        <p:nvGraphicFramePr>
          <p:cNvPr id="20" name="Object 6"/>
          <p:cNvGraphicFramePr>
            <a:graphicFrameLocks noChangeAspect="1"/>
          </p:cNvGraphicFramePr>
          <p:nvPr>
            <p:extLst>
              <p:ext uri="{D42A27DB-BD31-4B8C-83A1-F6EECF244321}">
                <p14:modId xmlns:p14="http://schemas.microsoft.com/office/powerpoint/2010/main" val="964628534"/>
              </p:ext>
            </p:extLst>
          </p:nvPr>
        </p:nvGraphicFramePr>
        <p:xfrm>
          <a:off x="657226" y="3581400"/>
          <a:ext cx="1155700" cy="558800"/>
        </p:xfrm>
        <a:graphic>
          <a:graphicData uri="http://schemas.openxmlformats.org/presentationml/2006/ole">
            <mc:AlternateContent xmlns:mc="http://schemas.openxmlformats.org/markup-compatibility/2006">
              <mc:Choice xmlns:v="urn:schemas-microsoft-com:vml" Requires="v">
                <p:oleObj spid="_x0000_s132018" name="Equation" r:id="rId4" imgW="1155700" imgH="558800" progId="Equation.3">
                  <p:embed/>
                </p:oleObj>
              </mc:Choice>
              <mc:Fallback>
                <p:oleObj name="Equation" r:id="rId4" imgW="1155700" imgH="558800" progId="Equation.3">
                  <p:embed/>
                  <p:pic>
                    <p:nvPicPr>
                      <p:cNvPr id="5019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6" y="3581400"/>
                        <a:ext cx="11557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3176358636"/>
              </p:ext>
            </p:extLst>
          </p:nvPr>
        </p:nvGraphicFramePr>
        <p:xfrm>
          <a:off x="649288" y="4278312"/>
          <a:ext cx="1879600" cy="355600"/>
        </p:xfrm>
        <a:graphic>
          <a:graphicData uri="http://schemas.openxmlformats.org/presentationml/2006/ole">
            <mc:AlternateContent xmlns:mc="http://schemas.openxmlformats.org/markup-compatibility/2006">
              <mc:Choice xmlns:v="urn:schemas-microsoft-com:vml" Requires="v">
                <p:oleObj spid="_x0000_s132019" name="Equation" r:id="rId6" imgW="1879600" imgH="355600" progId="Equation.3">
                  <p:embed/>
                </p:oleObj>
              </mc:Choice>
              <mc:Fallback>
                <p:oleObj name="Equation" r:id="rId6" imgW="1879600" imgH="355600" progId="Equation.3">
                  <p:embed/>
                  <p:pic>
                    <p:nvPicPr>
                      <p:cNvPr id="5019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88" y="4278312"/>
                        <a:ext cx="18796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505200" y="990600"/>
            <a:ext cx="5181600" cy="990600"/>
          </a:xfrm>
        </p:spPr>
        <p:txBody>
          <a:bodyPr/>
          <a:lstStyle/>
          <a:p>
            <a:pPr marL="292608" indent="-292608">
              <a:spcBef>
                <a:spcPts val="0"/>
              </a:spcBef>
              <a:spcAft>
                <a:spcPts val="0"/>
              </a:spcAft>
              <a:buFont typeface="Arial" panose="020B0604020202020204" pitchFamily="34" charset="0"/>
              <a:buChar char="•"/>
            </a:pPr>
            <a:r>
              <a:rPr lang="en-US" altLang="en-US" sz="1800" dirty="0"/>
              <a:t>Solve the three scalar equations derived from the free-body-equation for the angular acceleration and the normal and tangential reactions at C.</a:t>
            </a:r>
            <a:endParaRPr lang="en-US" sz="1800" dirty="0"/>
          </a:p>
        </p:txBody>
      </p:sp>
      <p:graphicFrame>
        <p:nvGraphicFramePr>
          <p:cNvPr id="14" name="Object 8"/>
          <p:cNvGraphicFramePr>
            <a:graphicFrameLocks noChangeAspect="1"/>
          </p:cNvGraphicFramePr>
          <p:nvPr>
            <p:extLst>
              <p:ext uri="{D42A27DB-BD31-4B8C-83A1-F6EECF244321}">
                <p14:modId xmlns:p14="http://schemas.microsoft.com/office/powerpoint/2010/main" val="683561091"/>
              </p:ext>
            </p:extLst>
          </p:nvPr>
        </p:nvGraphicFramePr>
        <p:xfrm>
          <a:off x="3756675" y="2040735"/>
          <a:ext cx="1395413" cy="366713"/>
        </p:xfrm>
        <a:graphic>
          <a:graphicData uri="http://schemas.openxmlformats.org/presentationml/2006/ole">
            <mc:AlternateContent xmlns:mc="http://schemas.openxmlformats.org/markup-compatibility/2006">
              <mc:Choice xmlns:v="urn:schemas-microsoft-com:vml" Requires="v">
                <p:oleObj spid="_x0000_s132020" name="Equation" r:id="rId8" imgW="761760" imgH="253800" progId="Equation.3">
                  <p:embed/>
                </p:oleObj>
              </mc:Choice>
              <mc:Fallback>
                <p:oleObj name="Equation" r:id="rId8" imgW="761760" imgH="253800" progId="Equation.3">
                  <p:embed/>
                  <p:pic>
                    <p:nvPicPr>
                      <p:cNvPr id="50192" name="Object 8"/>
                      <p:cNvPicPr>
                        <a:picLocks noChangeAspect="1" noChangeArrowheads="1"/>
                      </p:cNvPicPr>
                      <p:nvPr/>
                    </p:nvPicPr>
                    <p:blipFill>
                      <a:blip r:embed="rId9"/>
                      <a:srcRect/>
                      <a:stretch>
                        <a:fillRect/>
                      </a:stretch>
                    </p:blipFill>
                    <p:spPr bwMode="auto">
                      <a:xfrm>
                        <a:off x="3756675" y="2040735"/>
                        <a:ext cx="1395413" cy="366713"/>
                      </a:xfrm>
                      <a:prstGeom prst="rect">
                        <a:avLst/>
                      </a:prstGeom>
                      <a:noFill/>
                      <a:ln>
                        <a:noFill/>
                      </a:ln>
                      <a:effectLst/>
                    </p:spPr>
                  </p:pic>
                </p:oleObj>
              </mc:Fallback>
            </mc:AlternateContent>
          </a:graphicData>
        </a:graphic>
      </p:graphicFrame>
      <p:graphicFrame>
        <p:nvGraphicFramePr>
          <p:cNvPr id="15" name="Object 9"/>
          <p:cNvGraphicFramePr>
            <a:graphicFrameLocks noChangeAspect="1"/>
          </p:cNvGraphicFramePr>
          <p:nvPr>
            <p:extLst>
              <p:ext uri="{D42A27DB-BD31-4B8C-83A1-F6EECF244321}">
                <p14:modId xmlns:p14="http://schemas.microsoft.com/office/powerpoint/2010/main" val="4062193743"/>
              </p:ext>
            </p:extLst>
          </p:nvPr>
        </p:nvGraphicFramePr>
        <p:xfrm>
          <a:off x="5602937" y="2082010"/>
          <a:ext cx="3251200" cy="1536700"/>
        </p:xfrm>
        <a:graphic>
          <a:graphicData uri="http://schemas.openxmlformats.org/presentationml/2006/ole">
            <mc:AlternateContent xmlns:mc="http://schemas.openxmlformats.org/markup-compatibility/2006">
              <mc:Choice xmlns:v="urn:schemas-microsoft-com:vml" Requires="v">
                <p:oleObj spid="_x0000_s132021" name="Equation" r:id="rId10" imgW="3251200" imgH="1536700" progId="Equation.3">
                  <p:embed/>
                </p:oleObj>
              </mc:Choice>
              <mc:Fallback>
                <p:oleObj name="Equation" r:id="rId10" imgW="3251200" imgH="1536700" progId="Equation.3">
                  <p:embed/>
                  <p:pic>
                    <p:nvPicPr>
                      <p:cNvPr id="50193"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2937" y="2082010"/>
                        <a:ext cx="3251200"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8">
            <a:extLst>
              <a:ext uri="{FF2B5EF4-FFF2-40B4-BE49-F238E27FC236}">
                <a16:creationId xmlns:a16="http://schemas.microsoft.com/office/drawing/2014/main" id="{8B8EF116-3AEF-4E92-9C1F-873A27EEE424}"/>
              </a:ext>
            </a:extLst>
          </p:cNvPr>
          <p:cNvGraphicFramePr>
            <a:graphicFrameLocks noChangeAspect="1"/>
          </p:cNvGraphicFramePr>
          <p:nvPr>
            <p:extLst>
              <p:ext uri="{D42A27DB-BD31-4B8C-83A1-F6EECF244321}">
                <p14:modId xmlns:p14="http://schemas.microsoft.com/office/powerpoint/2010/main" val="2737251892"/>
              </p:ext>
            </p:extLst>
          </p:nvPr>
        </p:nvGraphicFramePr>
        <p:xfrm>
          <a:off x="3745562" y="3670303"/>
          <a:ext cx="1417637" cy="366713"/>
        </p:xfrm>
        <a:graphic>
          <a:graphicData uri="http://schemas.openxmlformats.org/presentationml/2006/ole">
            <mc:AlternateContent xmlns:mc="http://schemas.openxmlformats.org/markup-compatibility/2006">
              <mc:Choice xmlns:v="urn:schemas-microsoft-com:vml" Requires="v">
                <p:oleObj spid="_x0000_s132022" name="Equation" r:id="rId12" imgW="774360" imgH="253800" progId="Equation.3">
                  <p:embed/>
                </p:oleObj>
              </mc:Choice>
              <mc:Fallback>
                <p:oleObj name="Equation" r:id="rId12" imgW="774360" imgH="253800" progId="Equation.3">
                  <p:embed/>
                  <p:pic>
                    <p:nvPicPr>
                      <p:cNvPr id="18" name="Object 8">
                        <a:extLst>
                          <a:ext uri="{FF2B5EF4-FFF2-40B4-BE49-F238E27FC236}">
                            <a16:creationId xmlns:a16="http://schemas.microsoft.com/office/drawing/2014/main" id="{8B8EF116-3AEF-4E92-9C1F-873A27EEE424}"/>
                          </a:ext>
                        </a:extLst>
                      </p:cNvPr>
                      <p:cNvPicPr>
                        <a:picLocks noChangeAspect="1" noChangeArrowheads="1"/>
                      </p:cNvPicPr>
                      <p:nvPr/>
                    </p:nvPicPr>
                    <p:blipFill>
                      <a:blip r:embed="rId13"/>
                      <a:srcRect/>
                      <a:stretch>
                        <a:fillRect/>
                      </a:stretch>
                    </p:blipFill>
                    <p:spPr bwMode="auto">
                      <a:xfrm>
                        <a:off x="3745562" y="3670303"/>
                        <a:ext cx="1417637" cy="366713"/>
                      </a:xfrm>
                      <a:prstGeom prst="rect">
                        <a:avLst/>
                      </a:prstGeom>
                      <a:noFill/>
                      <a:ln>
                        <a:noFill/>
                      </a:ln>
                      <a:effec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3211127569"/>
              </p:ext>
            </p:extLst>
          </p:nvPr>
        </p:nvGraphicFramePr>
        <p:xfrm>
          <a:off x="5602937" y="3721100"/>
          <a:ext cx="2298700" cy="622300"/>
        </p:xfrm>
        <a:graphic>
          <a:graphicData uri="http://schemas.openxmlformats.org/presentationml/2006/ole">
            <mc:AlternateContent xmlns:mc="http://schemas.openxmlformats.org/markup-compatibility/2006">
              <mc:Choice xmlns:v="urn:schemas-microsoft-com:vml" Requires="v">
                <p:oleObj spid="_x0000_s132023" name="Equation" r:id="rId14" imgW="2298700" imgH="622300" progId="Equation.3">
                  <p:embed/>
                </p:oleObj>
              </mc:Choice>
              <mc:Fallback>
                <p:oleObj name="Equation" r:id="rId14" imgW="2298700" imgH="622300" progId="Equation.3">
                  <p:embed/>
                  <p:pic>
                    <p:nvPicPr>
                      <p:cNvPr id="50187"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02937" y="3721100"/>
                        <a:ext cx="22987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505200" y="4495800"/>
            <a:ext cx="5181600" cy="685800"/>
          </a:xfrm>
        </p:spPr>
        <p:txBody>
          <a:bodyPr/>
          <a:lstStyle/>
          <a:p>
            <a:pPr marL="292608" indent="-292608">
              <a:spcBef>
                <a:spcPts val="0"/>
              </a:spcBef>
              <a:spcAft>
                <a:spcPts val="0"/>
              </a:spcAft>
              <a:buFont typeface="Arial" panose="020B0604020202020204" pitchFamily="34" charset="0"/>
              <a:buChar char="•"/>
            </a:pPr>
            <a:r>
              <a:rPr lang="en-US" altLang="en-US" sz="1800" dirty="0"/>
              <a:t>Calculate the friction coefficient required for the indicated tangential reaction at </a:t>
            </a:r>
            <a:r>
              <a:rPr lang="en-US" altLang="en-US" sz="1800" i="1" dirty="0"/>
              <a:t>C</a:t>
            </a:r>
            <a:r>
              <a:rPr lang="en-US" altLang="en-US" sz="1800" dirty="0"/>
              <a:t>.</a:t>
            </a:r>
          </a:p>
        </p:txBody>
      </p:sp>
      <p:graphicFrame>
        <p:nvGraphicFramePr>
          <p:cNvPr id="18" name="Object 2"/>
          <p:cNvGraphicFramePr>
            <a:graphicFrameLocks noChangeAspect="1"/>
          </p:cNvGraphicFramePr>
          <p:nvPr>
            <p:extLst>
              <p:ext uri="{D42A27DB-BD31-4B8C-83A1-F6EECF244321}">
                <p14:modId xmlns:p14="http://schemas.microsoft.com/office/powerpoint/2010/main" val="2421036002"/>
              </p:ext>
            </p:extLst>
          </p:nvPr>
        </p:nvGraphicFramePr>
        <p:xfrm>
          <a:off x="4011613" y="5346700"/>
          <a:ext cx="1714500" cy="901700"/>
        </p:xfrm>
        <a:graphic>
          <a:graphicData uri="http://schemas.openxmlformats.org/presentationml/2006/ole">
            <mc:AlternateContent xmlns:mc="http://schemas.openxmlformats.org/markup-compatibility/2006">
              <mc:Choice xmlns:v="urn:schemas-microsoft-com:vml" Requires="v">
                <p:oleObj spid="_x0000_s132024" name="Equation" r:id="rId16" imgW="1714500" imgH="901700" progId="Equation.3">
                  <p:embed/>
                </p:oleObj>
              </mc:Choice>
              <mc:Fallback>
                <p:oleObj name="Equation" r:id="rId16" imgW="1714500" imgH="901700" progId="Equation.3">
                  <p:embed/>
                  <p:pic>
                    <p:nvPicPr>
                      <p:cNvPr id="50184"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11613" y="5346700"/>
                        <a:ext cx="17145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3"/>
          <p:cNvGraphicFramePr>
            <a:graphicFrameLocks noChangeAspect="1"/>
          </p:cNvGraphicFramePr>
          <p:nvPr>
            <p:extLst>
              <p:ext uri="{D42A27DB-BD31-4B8C-83A1-F6EECF244321}">
                <p14:modId xmlns:p14="http://schemas.microsoft.com/office/powerpoint/2010/main" val="2791772900"/>
              </p:ext>
            </p:extLst>
          </p:nvPr>
        </p:nvGraphicFramePr>
        <p:xfrm>
          <a:off x="6907213" y="5854700"/>
          <a:ext cx="1028700" cy="292100"/>
        </p:xfrm>
        <a:graphic>
          <a:graphicData uri="http://schemas.openxmlformats.org/presentationml/2006/ole">
            <mc:AlternateContent xmlns:mc="http://schemas.openxmlformats.org/markup-compatibility/2006">
              <mc:Choice xmlns:v="urn:schemas-microsoft-com:vml" Requires="v">
                <p:oleObj spid="_x0000_s132025" name="Equation" r:id="rId18" imgW="1028254" imgH="291973" progId="Equation.3">
                  <p:embed/>
                </p:oleObj>
              </mc:Choice>
              <mc:Fallback>
                <p:oleObj name="Equation" r:id="rId18" imgW="1028254" imgH="291973" progId="Equation.3">
                  <p:embed/>
                  <p:pic>
                    <p:nvPicPr>
                      <p:cNvPr id="50185"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07213" y="5854700"/>
                        <a:ext cx="1028700" cy="292100"/>
                      </a:xfrm>
                      <a:prstGeom prst="rect">
                        <a:avLst/>
                      </a:prstGeom>
                      <a:noFill/>
                      <a:ln w="9525">
                        <a:solidFill>
                          <a:srgbClr val="AD0B1E"/>
                        </a:solidFill>
                        <a:miter lim="800000"/>
                        <a:headEnd/>
                        <a:tailEnd/>
                      </a:ln>
                      <a:effectLst/>
                    </p:spPr>
                  </p:pic>
                </p:oleObj>
              </mc:Fallback>
            </mc:AlternateContent>
          </a:graphicData>
        </a:graphic>
      </p:graphicFrame>
    </p:spTree>
    <p:extLst>
      <p:ext uri="{BB962C8B-B14F-4D97-AF65-F5344CB8AC3E}">
        <p14:creationId xmlns:p14="http://schemas.microsoft.com/office/powerpoint/2010/main" val="2990713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16.9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24" name="Picture 23" descr="The FBD shows the weight acting downward at center of mass G, the normal force acting perpendicular to the slope at the point of contact, and the friction force F acting parallel to the slope pointing uphill at the cpoint of contact C. The KD shows the linear inertial term acting at G, parallel to the slope and pointing downhill, and the angular inertial term acting clockwis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88" y="1295400"/>
            <a:ext cx="3259712" cy="2084927"/>
          </a:xfrm>
          <a:prstGeom prst="rect">
            <a:avLst/>
          </a:prstGeom>
        </p:spPr>
      </p:pic>
      <p:graphicFrame>
        <p:nvGraphicFramePr>
          <p:cNvPr id="22" name="Object 2"/>
          <p:cNvGraphicFramePr>
            <a:graphicFrameLocks noChangeAspect="1"/>
          </p:cNvGraphicFramePr>
          <p:nvPr>
            <p:extLst>
              <p:ext uri="{D42A27DB-BD31-4B8C-83A1-F6EECF244321}">
                <p14:modId xmlns:p14="http://schemas.microsoft.com/office/powerpoint/2010/main" val="740277498"/>
              </p:ext>
            </p:extLst>
          </p:nvPr>
        </p:nvGraphicFramePr>
        <p:xfrm>
          <a:off x="709757" y="3886200"/>
          <a:ext cx="1050636" cy="508000"/>
        </p:xfrm>
        <a:graphic>
          <a:graphicData uri="http://schemas.openxmlformats.org/presentationml/2006/ole">
            <mc:AlternateContent xmlns:mc="http://schemas.openxmlformats.org/markup-compatibility/2006">
              <mc:Choice xmlns:v="urn:schemas-microsoft-com:vml" Requires="v">
                <p:oleObj spid="_x0000_s148628" name="Equation" r:id="rId4" imgW="1155700" imgH="558800" progId="Equation.DSMT4">
                  <p:embed/>
                </p:oleObj>
              </mc:Choice>
              <mc:Fallback>
                <p:oleObj name="Equation" r:id="rId4" imgW="1155700" imgH="558800" progId="Equation.DSMT4">
                  <p:embed/>
                  <p:pic>
                    <p:nvPicPr>
                      <p:cNvPr id="5120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57" y="3886200"/>
                        <a:ext cx="1050636"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
          <p:cNvGraphicFramePr>
            <a:graphicFrameLocks noChangeAspect="1"/>
          </p:cNvGraphicFramePr>
          <p:nvPr>
            <p:extLst>
              <p:ext uri="{D42A27DB-BD31-4B8C-83A1-F6EECF244321}">
                <p14:modId xmlns:p14="http://schemas.microsoft.com/office/powerpoint/2010/main" val="2638313528"/>
              </p:ext>
            </p:extLst>
          </p:nvPr>
        </p:nvGraphicFramePr>
        <p:xfrm>
          <a:off x="685800" y="4495800"/>
          <a:ext cx="2048515" cy="393700"/>
        </p:xfrm>
        <a:graphic>
          <a:graphicData uri="http://schemas.openxmlformats.org/presentationml/2006/ole">
            <mc:AlternateContent xmlns:mc="http://schemas.openxmlformats.org/markup-compatibility/2006">
              <mc:Choice xmlns:v="urn:schemas-microsoft-com:vml" Requires="v">
                <p:oleObj spid="_x0000_s148629" name="Equation" r:id="rId6" imgW="1117440" imgH="215640" progId="Equation.DSMT4">
                  <p:embed/>
                </p:oleObj>
              </mc:Choice>
              <mc:Fallback>
                <p:oleObj name="Equation" r:id="rId6" imgW="1117440" imgH="215640" progId="Equation.DSMT4">
                  <p:embed/>
                  <p:pic>
                    <p:nvPicPr>
                      <p:cNvPr id="51206" name="Object 3"/>
                      <p:cNvPicPr>
                        <a:picLocks noChangeAspect="1" noChangeArrowheads="1"/>
                      </p:cNvPicPr>
                      <p:nvPr/>
                    </p:nvPicPr>
                    <p:blipFill>
                      <a:blip r:embed="rId7"/>
                      <a:srcRect/>
                      <a:stretch>
                        <a:fillRect/>
                      </a:stretch>
                    </p:blipFill>
                    <p:spPr bwMode="auto">
                      <a:xfrm>
                        <a:off x="685800" y="4495800"/>
                        <a:ext cx="2048515" cy="393700"/>
                      </a:xfrm>
                      <a:prstGeom prst="rect">
                        <a:avLst/>
                      </a:prstGeom>
                      <a:noFill/>
                      <a:ln>
                        <a:noFill/>
                      </a:ln>
                      <a:effectLst/>
                    </p:spPr>
                  </p:pic>
                </p:oleObj>
              </mc:Fallback>
            </mc:AlternateContent>
          </a:graphicData>
        </a:graphic>
      </p:graphicFrame>
      <p:sp>
        <p:nvSpPr>
          <p:cNvPr id="3" name="Content Placeholder 2"/>
          <p:cNvSpPr>
            <a:spLocks noGrp="1"/>
          </p:cNvSpPr>
          <p:nvPr>
            <p:ph idx="1"/>
          </p:nvPr>
        </p:nvSpPr>
        <p:spPr>
          <a:xfrm>
            <a:off x="3810000" y="990599"/>
            <a:ext cx="4876800" cy="650875"/>
          </a:xfrm>
        </p:spPr>
        <p:txBody>
          <a:bodyPr/>
          <a:lstStyle/>
          <a:p>
            <a:pPr marL="292608" indent="-292608">
              <a:spcBef>
                <a:spcPts val="0"/>
              </a:spcBef>
              <a:spcAft>
                <a:spcPts val="0"/>
              </a:spcAft>
              <a:buFont typeface="Arial" panose="020B0604020202020204" pitchFamily="34" charset="0"/>
              <a:buChar char="•"/>
            </a:pPr>
            <a:r>
              <a:rPr lang="en-US" altLang="en-US" sz="1800" dirty="0"/>
              <a:t>Calculate the velocity after 10 </a:t>
            </a:r>
            <a:r>
              <a:rPr lang="en-US" altLang="en-US" sz="1800" dirty="0" err="1"/>
              <a:t>ft</a:t>
            </a:r>
            <a:r>
              <a:rPr lang="en-US" altLang="en-US" sz="1800" dirty="0"/>
              <a:t> of uniformly accelerated motion.</a:t>
            </a:r>
          </a:p>
        </p:txBody>
      </p:sp>
      <p:graphicFrame>
        <p:nvGraphicFramePr>
          <p:cNvPr id="14" name="Object 10"/>
          <p:cNvGraphicFramePr>
            <a:graphicFrameLocks noChangeAspect="1"/>
          </p:cNvGraphicFramePr>
          <p:nvPr>
            <p:extLst>
              <p:ext uri="{D42A27DB-BD31-4B8C-83A1-F6EECF244321}">
                <p14:modId xmlns:p14="http://schemas.microsoft.com/office/powerpoint/2010/main" val="2780530386"/>
              </p:ext>
            </p:extLst>
          </p:nvPr>
        </p:nvGraphicFramePr>
        <p:xfrm>
          <a:off x="4419600" y="1676400"/>
          <a:ext cx="2392363" cy="712272"/>
        </p:xfrm>
        <a:graphic>
          <a:graphicData uri="http://schemas.openxmlformats.org/presentationml/2006/ole">
            <mc:AlternateContent xmlns:mc="http://schemas.openxmlformats.org/markup-compatibility/2006">
              <mc:Choice xmlns:v="urn:schemas-microsoft-com:vml" Requires="v">
                <p:oleObj spid="_x0000_s148630" name="Equation" r:id="rId8" imgW="1536480" imgH="457200" progId="Equation.DSMT4">
                  <p:embed/>
                </p:oleObj>
              </mc:Choice>
              <mc:Fallback>
                <p:oleObj name="Equation" r:id="rId8" imgW="1536480" imgH="457200" progId="Equation.DSMT4">
                  <p:embed/>
                  <p:pic>
                    <p:nvPicPr>
                      <p:cNvPr id="51219" name="Object 10"/>
                      <p:cNvPicPr>
                        <a:picLocks noChangeAspect="1" noChangeArrowheads="1"/>
                      </p:cNvPicPr>
                      <p:nvPr/>
                    </p:nvPicPr>
                    <p:blipFill>
                      <a:blip r:embed="rId9"/>
                      <a:srcRect/>
                      <a:stretch>
                        <a:fillRect/>
                      </a:stretch>
                    </p:blipFill>
                    <p:spPr bwMode="auto">
                      <a:xfrm>
                        <a:off x="4419600" y="1676400"/>
                        <a:ext cx="2392363" cy="712272"/>
                      </a:xfrm>
                      <a:prstGeom prst="rect">
                        <a:avLst/>
                      </a:prstGeom>
                      <a:noFill/>
                      <a:ln>
                        <a:noFill/>
                      </a:ln>
                      <a:effectLst/>
                    </p:spPr>
                  </p:pic>
                </p:oleObj>
              </mc:Fallback>
            </mc:AlternateContent>
          </a:graphicData>
        </a:graphic>
      </p:graphicFrame>
      <p:graphicFrame>
        <p:nvGraphicFramePr>
          <p:cNvPr id="15" name="Object 11"/>
          <p:cNvGraphicFramePr>
            <a:graphicFrameLocks noChangeAspect="1"/>
          </p:cNvGraphicFramePr>
          <p:nvPr>
            <p:extLst>
              <p:ext uri="{D42A27DB-BD31-4B8C-83A1-F6EECF244321}">
                <p14:modId xmlns:p14="http://schemas.microsoft.com/office/powerpoint/2010/main" val="1946445045"/>
              </p:ext>
            </p:extLst>
          </p:nvPr>
        </p:nvGraphicFramePr>
        <p:xfrm>
          <a:off x="7404099" y="2438400"/>
          <a:ext cx="1171865" cy="322263"/>
        </p:xfrm>
        <a:graphic>
          <a:graphicData uri="http://schemas.openxmlformats.org/presentationml/2006/ole">
            <mc:AlternateContent xmlns:mc="http://schemas.openxmlformats.org/markup-compatibility/2006">
              <mc:Choice xmlns:v="urn:schemas-microsoft-com:vml" Requires="v">
                <p:oleObj spid="_x0000_s148631" name="Equation" r:id="rId10" imgW="698400" imgH="190440" progId="Equation.DSMT4">
                  <p:embed/>
                </p:oleObj>
              </mc:Choice>
              <mc:Fallback>
                <p:oleObj name="Equation" r:id="rId10" imgW="698400" imgH="190440" progId="Equation.DSMT4">
                  <p:embed/>
                  <p:pic>
                    <p:nvPicPr>
                      <p:cNvPr id="51220" name="Object 11"/>
                      <p:cNvPicPr>
                        <a:picLocks noChangeAspect="1" noChangeArrowheads="1"/>
                      </p:cNvPicPr>
                      <p:nvPr/>
                    </p:nvPicPr>
                    <p:blipFill>
                      <a:blip r:embed="rId11"/>
                      <a:srcRect/>
                      <a:stretch>
                        <a:fillRect/>
                      </a:stretch>
                    </p:blipFill>
                    <p:spPr bwMode="auto">
                      <a:xfrm>
                        <a:off x="7404099" y="2438400"/>
                        <a:ext cx="1171865" cy="322263"/>
                      </a:xfrm>
                      <a:prstGeom prst="rect">
                        <a:avLst/>
                      </a:prstGeom>
                      <a:noFill/>
                      <a:ln w="9525">
                        <a:solidFill>
                          <a:srgbClr val="AD0B1E"/>
                        </a:solidFill>
                        <a:miter lim="800000"/>
                        <a:headEnd/>
                        <a:tailEnd/>
                      </a:ln>
                      <a:effectLst/>
                    </p:spPr>
                  </p:pic>
                </p:oleObj>
              </mc:Fallback>
            </mc:AlternateContent>
          </a:graphicData>
        </a:graphic>
      </p:graphicFrame>
      <p:sp>
        <p:nvSpPr>
          <p:cNvPr id="6" name="Content Placeholder 5"/>
          <p:cNvSpPr>
            <a:spLocks noGrp="1"/>
          </p:cNvSpPr>
          <p:nvPr>
            <p:ph idx="13"/>
          </p:nvPr>
        </p:nvSpPr>
        <p:spPr>
          <a:xfrm>
            <a:off x="3810000" y="2895600"/>
            <a:ext cx="4876800" cy="838200"/>
          </a:xfrm>
        </p:spPr>
        <p:txBody>
          <a:bodyPr/>
          <a:lstStyle/>
          <a:p>
            <a:pPr marL="292608" indent="-292608">
              <a:spcBef>
                <a:spcPts val="0"/>
              </a:spcBef>
              <a:spcAft>
                <a:spcPts val="0"/>
              </a:spcAft>
              <a:buFont typeface="Arial" panose="020B0604020202020204" pitchFamily="34" charset="0"/>
              <a:buChar char="•"/>
            </a:pPr>
            <a:r>
              <a:rPr lang="en-US" altLang="en-US" sz="1800" dirty="0"/>
              <a:t>Assuming no friction, calculate the linear acceleration and the corresponding velocity after 3 m.</a:t>
            </a:r>
          </a:p>
        </p:txBody>
      </p:sp>
      <p:graphicFrame>
        <p:nvGraphicFramePr>
          <p:cNvPr id="16" name="Object 8"/>
          <p:cNvGraphicFramePr>
            <a:graphicFrameLocks noChangeAspect="1"/>
          </p:cNvGraphicFramePr>
          <p:nvPr>
            <p:extLst>
              <p:ext uri="{D42A27DB-BD31-4B8C-83A1-F6EECF244321}">
                <p14:modId xmlns:p14="http://schemas.microsoft.com/office/powerpoint/2010/main" val="3977454316"/>
              </p:ext>
            </p:extLst>
          </p:nvPr>
        </p:nvGraphicFramePr>
        <p:xfrm>
          <a:off x="4240357" y="3805164"/>
          <a:ext cx="1194955" cy="356466"/>
        </p:xfrm>
        <a:graphic>
          <a:graphicData uri="http://schemas.openxmlformats.org/presentationml/2006/ole">
            <mc:AlternateContent xmlns:mc="http://schemas.openxmlformats.org/markup-compatibility/2006">
              <mc:Choice xmlns:v="urn:schemas-microsoft-com:vml" Requires="v">
                <p:oleObj spid="_x0000_s148632" name="Equation" r:id="rId12" imgW="774360" imgH="253800" progId="Equation.3">
                  <p:embed/>
                </p:oleObj>
              </mc:Choice>
              <mc:Fallback>
                <p:oleObj name="Equation" r:id="rId12" imgW="774360" imgH="253800" progId="Equation.3">
                  <p:embed/>
                  <p:pic>
                    <p:nvPicPr>
                      <p:cNvPr id="51215" name="Object 8"/>
                      <p:cNvPicPr>
                        <a:picLocks noChangeAspect="1" noChangeArrowheads="1"/>
                      </p:cNvPicPr>
                      <p:nvPr/>
                    </p:nvPicPr>
                    <p:blipFill>
                      <a:blip r:embed="rId13"/>
                      <a:srcRect/>
                      <a:stretch>
                        <a:fillRect/>
                      </a:stretch>
                    </p:blipFill>
                    <p:spPr bwMode="auto">
                      <a:xfrm>
                        <a:off x="4240357" y="3805164"/>
                        <a:ext cx="1194955" cy="356466"/>
                      </a:xfrm>
                      <a:prstGeom prst="rect">
                        <a:avLst/>
                      </a:prstGeom>
                      <a:noFill/>
                      <a:ln>
                        <a:noFill/>
                      </a:ln>
                      <a:effectLst/>
                    </p:spPr>
                  </p:pic>
                </p:oleObj>
              </mc:Fallback>
            </mc:AlternateContent>
          </a:graphicData>
        </a:graphic>
      </p:graphicFrame>
      <p:graphicFrame>
        <p:nvGraphicFramePr>
          <p:cNvPr id="17" name="Object 9"/>
          <p:cNvGraphicFramePr>
            <a:graphicFrameLocks noChangeAspect="1"/>
          </p:cNvGraphicFramePr>
          <p:nvPr>
            <p:extLst>
              <p:ext uri="{D42A27DB-BD31-4B8C-83A1-F6EECF244321}">
                <p14:modId xmlns:p14="http://schemas.microsoft.com/office/powerpoint/2010/main" val="3195689298"/>
              </p:ext>
            </p:extLst>
          </p:nvPr>
        </p:nvGraphicFramePr>
        <p:xfrm>
          <a:off x="6096000" y="3913909"/>
          <a:ext cx="1443182" cy="277091"/>
        </p:xfrm>
        <a:graphic>
          <a:graphicData uri="http://schemas.openxmlformats.org/presentationml/2006/ole">
            <mc:AlternateContent xmlns:mc="http://schemas.openxmlformats.org/markup-compatibility/2006">
              <mc:Choice xmlns:v="urn:schemas-microsoft-com:vml" Requires="v">
                <p:oleObj spid="_x0000_s148633" name="Equation" r:id="rId14" imgW="1586811" imgH="304668" progId="Equation.3">
                  <p:embed/>
                </p:oleObj>
              </mc:Choice>
              <mc:Fallback>
                <p:oleObj name="Equation" r:id="rId14" imgW="1586811" imgH="304668" progId="Equation.3">
                  <p:embed/>
                  <p:pic>
                    <p:nvPicPr>
                      <p:cNvPr id="51216"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0" y="3913909"/>
                        <a:ext cx="1443182" cy="2770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1283931521"/>
              </p:ext>
            </p:extLst>
          </p:nvPr>
        </p:nvGraphicFramePr>
        <p:xfrm>
          <a:off x="4259984" y="4272829"/>
          <a:ext cx="1150216" cy="392545"/>
        </p:xfrm>
        <a:graphic>
          <a:graphicData uri="http://schemas.openxmlformats.org/presentationml/2006/ole">
            <mc:AlternateContent xmlns:mc="http://schemas.openxmlformats.org/markup-compatibility/2006">
              <mc:Choice xmlns:v="urn:schemas-microsoft-com:vml" Requires="v">
                <p:oleObj spid="_x0000_s148634" name="Equation" r:id="rId16" imgW="761760" imgH="253800" progId="Equation.3">
                  <p:embed/>
                </p:oleObj>
              </mc:Choice>
              <mc:Fallback>
                <p:oleObj name="Equation" r:id="rId16" imgW="761760" imgH="253800" progId="Equation.3">
                  <p:embed/>
                  <p:pic>
                    <p:nvPicPr>
                      <p:cNvPr id="51213" name="Object 6"/>
                      <p:cNvPicPr>
                        <a:picLocks noChangeAspect="1" noChangeArrowheads="1"/>
                      </p:cNvPicPr>
                      <p:nvPr/>
                    </p:nvPicPr>
                    <p:blipFill>
                      <a:blip r:embed="rId17"/>
                      <a:srcRect/>
                      <a:stretch>
                        <a:fillRect/>
                      </a:stretch>
                    </p:blipFill>
                    <p:spPr bwMode="auto">
                      <a:xfrm>
                        <a:off x="4259984" y="4272829"/>
                        <a:ext cx="1150216" cy="392545"/>
                      </a:xfrm>
                      <a:prstGeom prst="rect">
                        <a:avLst/>
                      </a:prstGeom>
                      <a:noFill/>
                      <a:ln>
                        <a:noFill/>
                      </a:ln>
                      <a:effectLst/>
                    </p:spPr>
                  </p:pic>
                </p:oleObj>
              </mc:Fallback>
            </mc:AlternateContent>
          </a:graphicData>
        </a:graphic>
      </p:graphicFrame>
      <p:graphicFrame>
        <p:nvGraphicFramePr>
          <p:cNvPr id="19" name="Object 7"/>
          <p:cNvGraphicFramePr>
            <a:graphicFrameLocks noChangeAspect="1"/>
          </p:cNvGraphicFramePr>
          <p:nvPr>
            <p:extLst>
              <p:ext uri="{D42A27DB-BD31-4B8C-83A1-F6EECF244321}">
                <p14:modId xmlns:p14="http://schemas.microsoft.com/office/powerpoint/2010/main" val="2866590982"/>
              </p:ext>
            </p:extLst>
          </p:nvPr>
        </p:nvGraphicFramePr>
        <p:xfrm>
          <a:off x="5926173" y="4267200"/>
          <a:ext cx="2838235" cy="914400"/>
        </p:xfrm>
        <a:graphic>
          <a:graphicData uri="http://schemas.openxmlformats.org/presentationml/2006/ole">
            <mc:AlternateContent xmlns:mc="http://schemas.openxmlformats.org/markup-compatibility/2006">
              <mc:Choice xmlns:v="urn:schemas-microsoft-com:vml" Requires="v">
                <p:oleObj spid="_x0000_s148635" name="Equation" r:id="rId18" imgW="1930320" imgH="622080" progId="Equation.DSMT4">
                  <p:embed/>
                </p:oleObj>
              </mc:Choice>
              <mc:Fallback>
                <p:oleObj name="Equation" r:id="rId18" imgW="1930320" imgH="622080" progId="Equation.DSMT4">
                  <p:embed/>
                  <p:pic>
                    <p:nvPicPr>
                      <p:cNvPr id="51214" name="Object 7"/>
                      <p:cNvPicPr>
                        <a:picLocks noChangeAspect="1" noChangeArrowheads="1"/>
                      </p:cNvPicPr>
                      <p:nvPr/>
                    </p:nvPicPr>
                    <p:blipFill>
                      <a:blip r:embed="rId19"/>
                      <a:srcRect/>
                      <a:stretch>
                        <a:fillRect/>
                      </a:stretch>
                    </p:blipFill>
                    <p:spPr bwMode="auto">
                      <a:xfrm>
                        <a:off x="5926173" y="4267200"/>
                        <a:ext cx="2838235" cy="914400"/>
                      </a:xfrm>
                      <a:prstGeom prst="rect">
                        <a:avLst/>
                      </a:prstGeom>
                      <a:noFill/>
                      <a:ln>
                        <a:noFill/>
                      </a:ln>
                      <a:effec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3508445815"/>
              </p:ext>
            </p:extLst>
          </p:nvPr>
        </p:nvGraphicFramePr>
        <p:xfrm>
          <a:off x="4195792" y="5294468"/>
          <a:ext cx="2738408" cy="801532"/>
        </p:xfrm>
        <a:graphic>
          <a:graphicData uri="http://schemas.openxmlformats.org/presentationml/2006/ole">
            <mc:AlternateContent xmlns:mc="http://schemas.openxmlformats.org/markup-compatibility/2006">
              <mc:Choice xmlns:v="urn:schemas-microsoft-com:vml" Requires="v">
                <p:oleObj spid="_x0000_s148636" name="Equation" r:id="rId20" imgW="1536480" imgH="457200" progId="Equation.DSMT4">
                  <p:embed/>
                </p:oleObj>
              </mc:Choice>
              <mc:Fallback>
                <p:oleObj name="Equation" r:id="rId20" imgW="1536480" imgH="457200" progId="Equation.DSMT4">
                  <p:embed/>
                  <p:pic>
                    <p:nvPicPr>
                      <p:cNvPr id="51211" name="Object 4"/>
                      <p:cNvPicPr>
                        <a:picLocks noChangeAspect="1" noChangeArrowheads="1"/>
                      </p:cNvPicPr>
                      <p:nvPr/>
                    </p:nvPicPr>
                    <p:blipFill>
                      <a:blip r:embed="rId21"/>
                      <a:srcRect/>
                      <a:stretch>
                        <a:fillRect/>
                      </a:stretch>
                    </p:blipFill>
                    <p:spPr bwMode="auto">
                      <a:xfrm>
                        <a:off x="4195792" y="5294468"/>
                        <a:ext cx="2738408" cy="801532"/>
                      </a:xfrm>
                      <a:prstGeom prst="rect">
                        <a:avLst/>
                      </a:prstGeom>
                      <a:noFill/>
                      <a:ln>
                        <a:noFill/>
                      </a:ln>
                      <a:effec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17311977"/>
              </p:ext>
            </p:extLst>
          </p:nvPr>
        </p:nvGraphicFramePr>
        <p:xfrm>
          <a:off x="7556499" y="5867400"/>
          <a:ext cx="1083581" cy="295275"/>
        </p:xfrm>
        <a:graphic>
          <a:graphicData uri="http://schemas.openxmlformats.org/presentationml/2006/ole">
            <mc:AlternateContent xmlns:mc="http://schemas.openxmlformats.org/markup-compatibility/2006">
              <mc:Choice xmlns:v="urn:schemas-microsoft-com:vml" Requires="v">
                <p:oleObj spid="_x0000_s148637" name="Equation" r:id="rId22" imgW="698400" imgH="190440" progId="Equation.DSMT4">
                  <p:embed/>
                </p:oleObj>
              </mc:Choice>
              <mc:Fallback>
                <p:oleObj name="Equation" r:id="rId22" imgW="698400" imgH="190440" progId="Equation.DSMT4">
                  <p:embed/>
                  <p:pic>
                    <p:nvPicPr>
                      <p:cNvPr id="51212" name="Object 5"/>
                      <p:cNvPicPr>
                        <a:picLocks noChangeAspect="1" noChangeArrowheads="1"/>
                      </p:cNvPicPr>
                      <p:nvPr/>
                    </p:nvPicPr>
                    <p:blipFill>
                      <a:blip r:embed="rId23"/>
                      <a:srcRect/>
                      <a:stretch>
                        <a:fillRect/>
                      </a:stretch>
                    </p:blipFill>
                    <p:spPr bwMode="auto">
                      <a:xfrm>
                        <a:off x="7556499" y="5867400"/>
                        <a:ext cx="1083581" cy="295275"/>
                      </a:xfrm>
                      <a:prstGeom prst="rect">
                        <a:avLst/>
                      </a:prstGeom>
                      <a:noFill/>
                      <a:ln w="9525">
                        <a:solidFill>
                          <a:srgbClr val="AD0B1E"/>
                        </a:solidFill>
                        <a:miter lim="800000"/>
                        <a:headEnd/>
                        <a:tailEnd/>
                      </a:ln>
                      <a:effectLst/>
                    </p:spPr>
                  </p:pic>
                </p:oleObj>
              </mc:Fallback>
            </mc:AlternateContent>
          </a:graphicData>
        </a:graphic>
      </p:graphicFrame>
    </p:spTree>
    <p:extLst>
      <p:ext uri="{BB962C8B-B14F-4D97-AF65-F5344CB8AC3E}">
        <p14:creationId xmlns:p14="http://schemas.microsoft.com/office/powerpoint/2010/main" val="1857650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16.9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27" y="1600200"/>
            <a:ext cx="2993273" cy="2859140"/>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62400" y="1219200"/>
                <a:ext cx="4724400" cy="2895600"/>
              </a:xfrm>
            </p:spPr>
            <p:txBody>
              <a:bodyPr/>
              <a:lstStyle/>
              <a:p>
                <a:pPr marL="292608" indent="-292608">
                  <a:spcBef>
                    <a:spcPts val="0"/>
                  </a:spcBef>
                  <a:spcAft>
                    <a:spcPts val="0"/>
                  </a:spcAft>
                </a:pPr>
                <a:r>
                  <a:rPr lang="en-US" altLang="en-US" sz="2000" b="1" dirty="0">
                    <a:solidFill>
                      <a:srgbClr val="AD0B1E"/>
                    </a:solidFill>
                  </a:rPr>
                  <a:t>Reflect and Think:</a:t>
                </a:r>
              </a:p>
              <a:p>
                <a:pPr marL="292608" indent="-292608">
                  <a:spcBef>
                    <a:spcPts val="0"/>
                  </a:spcBef>
                  <a:spcAft>
                    <a:spcPts val="0"/>
                  </a:spcAft>
                </a:pPr>
                <a:endParaRPr lang="en-US" altLang="en-US" sz="2000" b="1" dirty="0">
                  <a:solidFill>
                    <a:srgbClr val="AD0B1E"/>
                  </a:solidFill>
                </a:endParaRPr>
              </a:p>
              <a:p>
                <a:pPr marL="292608" indent="-292608">
                  <a:spcBef>
                    <a:spcPts val="0"/>
                  </a:spcBef>
                  <a:spcAft>
                    <a:spcPts val="0"/>
                  </a:spcAft>
                  <a:buFont typeface="Arial" panose="020B0604020202020204" pitchFamily="34" charset="0"/>
                  <a:buChar char="•"/>
                </a:pPr>
                <a:r>
                  <a:rPr lang="en-US" altLang="en-US" sz="2000" dirty="0"/>
                  <a:t>Note that the sphere moving down a frictionless surface has a higher velocity than the rolling sphere, as you would expect. It is also interesting to note that the expression you obtained for the acceleration of the center of mass, that is,</a:t>
                </a:r>
                <a14:m>
                  <m:oMath xmlns:m="http://schemas.openxmlformats.org/officeDocument/2006/math">
                    <m:r>
                      <a:rPr lang="en-US" altLang="en-US" sz="2000">
                        <a:latin typeface="Cambria Math"/>
                      </a:rPr>
                      <m:t>   </m:t>
                    </m:r>
                  </m:oMath>
                </a14:m>
                <a:endParaRPr lang="en-US"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62400" y="1219200"/>
                <a:ext cx="4724400" cy="2895600"/>
              </a:xfrm>
              <a:blipFill>
                <a:blip r:embed="rId4"/>
                <a:stretch>
                  <a:fillRect l="-1290" t="-1053" b="-1684"/>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1420914731"/>
              </p:ext>
            </p:extLst>
          </p:nvPr>
        </p:nvGraphicFramePr>
        <p:xfrm>
          <a:off x="4608403" y="3733800"/>
          <a:ext cx="1561902" cy="297505"/>
        </p:xfrm>
        <a:graphic>
          <a:graphicData uri="http://schemas.openxmlformats.org/presentationml/2006/ole">
            <mc:AlternateContent xmlns:mc="http://schemas.openxmlformats.org/markup-compatibility/2006">
              <mc:Choice xmlns:v="urn:schemas-microsoft-com:vml" Requires="v">
                <p:oleObj spid="_x0000_s141397" name="Equation" r:id="rId5" imgW="1066680" imgH="203040" progId="Equation.DSMT4">
                  <p:embed/>
                </p:oleObj>
              </mc:Choice>
              <mc:Fallback>
                <p:oleObj name="Equation" r:id="rId5" imgW="1066680" imgH="203040" progId="Equation.DSMT4">
                  <p:embed/>
                  <p:pic>
                    <p:nvPicPr>
                      <p:cNvPr id="0" name=""/>
                      <p:cNvPicPr/>
                      <p:nvPr/>
                    </p:nvPicPr>
                    <p:blipFill>
                      <a:blip r:embed="rId6"/>
                      <a:stretch>
                        <a:fillRect/>
                      </a:stretch>
                    </p:blipFill>
                    <p:spPr>
                      <a:xfrm>
                        <a:off x="4608403" y="3733800"/>
                        <a:ext cx="1561902" cy="297505"/>
                      </a:xfrm>
                      <a:prstGeom prst="rect">
                        <a:avLst/>
                      </a:prstGeom>
                    </p:spPr>
                  </p:pic>
                </p:oleObj>
              </mc:Fallback>
            </mc:AlternateContent>
          </a:graphicData>
        </a:graphic>
      </p:graphicFrame>
      <p:sp>
        <p:nvSpPr>
          <p:cNvPr id="7" name="Content Placeholder 10"/>
          <p:cNvSpPr>
            <a:spLocks noGrp="1"/>
          </p:cNvSpPr>
          <p:nvPr>
            <p:ph idx="18"/>
          </p:nvPr>
        </p:nvSpPr>
        <p:spPr>
          <a:xfrm>
            <a:off x="4253948" y="3650877"/>
            <a:ext cx="4419600" cy="997323"/>
          </a:xfrm>
        </p:spPr>
        <p:txBody>
          <a:bodyPr/>
          <a:lstStyle/>
          <a:p>
            <a:pPr indent="1828800"/>
            <a:r>
              <a:rPr lang="en-US" altLang="en-US" sz="2000" dirty="0"/>
              <a:t>is independent of the radius of the sphere and the mass of the sphere.</a:t>
            </a:r>
          </a:p>
        </p:txBody>
      </p:sp>
      <p:sp>
        <p:nvSpPr>
          <p:cNvPr id="6" name="Content Placeholder 11"/>
          <p:cNvSpPr>
            <a:spLocks noGrp="1"/>
          </p:cNvSpPr>
          <p:nvPr>
            <p:ph idx="19"/>
          </p:nvPr>
        </p:nvSpPr>
        <p:spPr>
          <a:xfrm>
            <a:off x="3962400" y="4684643"/>
            <a:ext cx="4760844" cy="1212477"/>
          </a:xfrm>
        </p:spPr>
        <p:txBody>
          <a:bodyPr/>
          <a:lstStyle/>
          <a:p>
            <a:pPr marL="292608" indent="-292608">
              <a:spcBef>
                <a:spcPts val="0"/>
              </a:spcBef>
              <a:spcAft>
                <a:spcPts val="0"/>
              </a:spcAft>
              <a:buFont typeface="Arial" panose="020B0604020202020204" pitchFamily="34" charset="0"/>
              <a:buChar char="•"/>
            </a:pPr>
            <a:r>
              <a:rPr lang="en-US" altLang="en-US" sz="2000" dirty="0"/>
              <a:t>This means that any two solid spheres, as long they are rolling without sliding, have the same linear acceleration.</a:t>
            </a:r>
          </a:p>
        </p:txBody>
      </p:sp>
    </p:spTree>
    <p:extLst>
      <p:ext uri="{BB962C8B-B14F-4D97-AF65-F5344CB8AC3E}">
        <p14:creationId xmlns:p14="http://schemas.microsoft.com/office/powerpoint/2010/main" val="3987414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16.10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4" name="Picture 13" descr="The inner hub has radius 60 mm. The outer hub has radius 100 mm. The cord is wrapped around the inner hub. It comes off the bottom of the inner hub and is being pulled to the right with a force of 200 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19" y="1143000"/>
            <a:ext cx="3543701" cy="2131134"/>
          </a:xfrm>
          <a:prstGeom prst="rect">
            <a:avLst/>
          </a:prstGeom>
        </p:spPr>
      </p:pic>
      <p:sp>
        <p:nvSpPr>
          <p:cNvPr id="3" name="Content Placeholder 2"/>
          <p:cNvSpPr>
            <a:spLocks noGrp="1"/>
          </p:cNvSpPr>
          <p:nvPr>
            <p:ph idx="1"/>
          </p:nvPr>
        </p:nvSpPr>
        <p:spPr>
          <a:xfrm>
            <a:off x="457200" y="3429000"/>
            <a:ext cx="3352800" cy="3124200"/>
          </a:xfrm>
        </p:spPr>
        <p:txBody>
          <a:bodyPr/>
          <a:lstStyle/>
          <a:p>
            <a:r>
              <a:rPr lang="en-US" altLang="en-US" sz="2000" dirty="0"/>
              <a:t>A cord is wrapped around the inner hub of a wheel and pulled horizontally with a force of 200 N. The wheel has a mass of 50 kg and a radius of gyration of 70 mm. Knowing </a:t>
            </a:r>
            <a:r>
              <a:rPr lang="en-US" altLang="en-US" sz="2000" i="1" dirty="0" err="1"/>
              <a:t>μ</a:t>
            </a:r>
            <a:r>
              <a:rPr lang="en-US" altLang="en-US" sz="2000" i="1" baseline="-25000" dirty="0" err="1"/>
              <a:t>s</a:t>
            </a:r>
            <a:r>
              <a:rPr lang="en-US" altLang="en-US" sz="2000" dirty="0"/>
              <a:t> = 0.20 and </a:t>
            </a:r>
            <a:r>
              <a:rPr lang="en-US" altLang="en-US" sz="2000" i="1" dirty="0" err="1"/>
              <a:t>μ</a:t>
            </a:r>
            <a:r>
              <a:rPr lang="en-US" altLang="en-US" sz="2000" i="1" baseline="-25000" dirty="0" err="1"/>
              <a:t>k</a:t>
            </a:r>
            <a:r>
              <a:rPr lang="en-US" altLang="en-US" sz="2000" dirty="0"/>
              <a:t> = 0.15, determine the acceleration of </a:t>
            </a:r>
            <a:r>
              <a:rPr lang="en-US" altLang="en-US" sz="2000" i="1" dirty="0"/>
              <a:t>G</a:t>
            </a:r>
            <a:r>
              <a:rPr lang="en-US" altLang="en-US" sz="2000" dirty="0"/>
              <a:t> and the angular acceleration of the wheel.</a:t>
            </a:r>
          </a:p>
        </p:txBody>
      </p:sp>
      <p:sp>
        <p:nvSpPr>
          <p:cNvPr id="10" name="Content Placeholder 9"/>
          <p:cNvSpPr>
            <a:spLocks noGrp="1"/>
          </p:cNvSpPr>
          <p:nvPr>
            <p:ph idx="17"/>
          </p:nvPr>
        </p:nvSpPr>
        <p:spPr>
          <a:xfrm>
            <a:off x="4191000" y="914400"/>
            <a:ext cx="4495800" cy="1447800"/>
          </a:xfrm>
        </p:spPr>
        <p:txBody>
          <a:bodyPr/>
          <a:lstStyle/>
          <a:p>
            <a:pPr>
              <a:spcBef>
                <a:spcPct val="50000"/>
              </a:spcBef>
              <a:spcAft>
                <a:spcPts val="0"/>
              </a:spcAft>
            </a:pPr>
            <a:r>
              <a:rPr lang="en-US" altLang="en-US" sz="20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2000" dirty="0"/>
              <a:t>Draw the free-body-equation for the wheel</a:t>
            </a:r>
            <a:r>
              <a:rPr lang="en-US" altLang="en-US" sz="2000" i="1" dirty="0"/>
              <a:t>,</a:t>
            </a:r>
            <a:r>
              <a:rPr lang="en-US" altLang="en-US" sz="2000" dirty="0"/>
              <a:t> expressing the equivalence of the external and effective forces.</a:t>
            </a:r>
          </a:p>
        </p:txBody>
      </p:sp>
      <p:sp>
        <p:nvSpPr>
          <p:cNvPr id="11" name="Content Placeholder 10"/>
          <p:cNvSpPr>
            <a:spLocks noGrp="1"/>
          </p:cNvSpPr>
          <p:nvPr>
            <p:ph idx="18"/>
          </p:nvPr>
        </p:nvSpPr>
        <p:spPr>
          <a:xfrm>
            <a:off x="4191000" y="2396427"/>
            <a:ext cx="4495800" cy="1916151"/>
          </a:xfrm>
        </p:spPr>
        <p:txBody>
          <a:bodyPr/>
          <a:lstStyle/>
          <a:p>
            <a:pPr marL="292608" indent="-292608">
              <a:spcAft>
                <a:spcPts val="0"/>
              </a:spcAft>
              <a:buFont typeface="Arial" panose="020B0604020202020204" pitchFamily="34" charset="0"/>
              <a:buChar char="•"/>
            </a:pPr>
            <a:r>
              <a:rPr lang="en-US" altLang="en-US" sz="2000" dirty="0"/>
              <a:t>Assuming rolling without slipping and therefore, related linear and angular accelerations, solve the scalar equations for the acceleration and the normal and tangential reactions at the ground.</a:t>
            </a:r>
          </a:p>
        </p:txBody>
      </p:sp>
      <p:sp>
        <p:nvSpPr>
          <p:cNvPr id="12" name="Content Placeholder 11"/>
          <p:cNvSpPr>
            <a:spLocks noGrp="1"/>
          </p:cNvSpPr>
          <p:nvPr>
            <p:ph idx="19"/>
          </p:nvPr>
        </p:nvSpPr>
        <p:spPr>
          <a:xfrm>
            <a:off x="4191000" y="4343400"/>
            <a:ext cx="4495800" cy="990600"/>
          </a:xfrm>
        </p:spPr>
        <p:txBody>
          <a:bodyPr/>
          <a:lstStyle/>
          <a:p>
            <a:pPr marL="292608" indent="-292608">
              <a:spcAft>
                <a:spcPts val="0"/>
              </a:spcAft>
              <a:buFont typeface="Arial" panose="020B0604020202020204" pitchFamily="34" charset="0"/>
              <a:buChar char="•"/>
            </a:pPr>
            <a:r>
              <a:rPr lang="en-US" altLang="en-US" sz="2000" dirty="0"/>
              <a:t>Compare the required tangential reaction to the maximum possible friction force.</a:t>
            </a:r>
          </a:p>
        </p:txBody>
      </p:sp>
      <p:sp>
        <p:nvSpPr>
          <p:cNvPr id="13" name="Content Placeholder 12"/>
          <p:cNvSpPr>
            <a:spLocks noGrp="1"/>
          </p:cNvSpPr>
          <p:nvPr>
            <p:ph idx="20"/>
          </p:nvPr>
        </p:nvSpPr>
        <p:spPr>
          <a:xfrm>
            <a:off x="4191000" y="5334000"/>
            <a:ext cx="4495800" cy="1295400"/>
          </a:xfrm>
        </p:spPr>
        <p:txBody>
          <a:bodyPr/>
          <a:lstStyle/>
          <a:p>
            <a:pPr marL="292608" indent="-292608">
              <a:spcAft>
                <a:spcPts val="0"/>
              </a:spcAft>
              <a:buFont typeface="Arial" panose="020B0604020202020204" pitchFamily="34" charset="0"/>
              <a:buChar char="•"/>
            </a:pPr>
            <a:r>
              <a:rPr lang="en-US" altLang="en-US" sz="2000" dirty="0"/>
              <a:t>If slipping occurs, calculate the kinetic friction force and then solve the scalar equations for the linear and angular accelerations.</a:t>
            </a:r>
          </a:p>
        </p:txBody>
      </p:sp>
    </p:spTree>
    <p:extLst>
      <p:ext uri="{BB962C8B-B14F-4D97-AF65-F5344CB8AC3E}">
        <p14:creationId xmlns:p14="http://schemas.microsoft.com/office/powerpoint/2010/main" val="4170738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build="p"/>
      <p:bldP spid="12" grpId="0" build="p"/>
      <p:bldP spid="1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16.10 </a:t>
            </a:r>
            <a:r>
              <a:rPr lang="en-US" altLang="en-US" sz="1000" b="1" dirty="0">
                <a:ea typeface="ＭＳ Ｐゴシック" pitchFamily="34" charset="-128"/>
              </a:rPr>
              <a:t>2</a:t>
            </a:r>
            <a:endParaRPr lang="en-US" sz="1000" b="1" dirty="0"/>
          </a:p>
        </p:txBody>
      </p:sp>
      <p:pic>
        <p:nvPicPr>
          <p:cNvPr id="22" name="Picture 21" descr="The FBD shows the weight acting downward at G, the normal force acts upward and the friction force acts to the right at the contact point C, and the 200 N force acts to the right at the bottom edge of the inner hub. The distance from the ground to the bottom of the inner hub is 0.040 m, while the distance from the ground to the center of mass G is 0.100 m.&#10;&#10;The FD shows the centroidal linear inertial term acting at G to the right, while the angular inertial term acts clockwis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94" y="2401036"/>
            <a:ext cx="3323305" cy="1866164"/>
          </a:xfrm>
          <a:prstGeom prst="rect">
            <a:avLst/>
          </a:prstGeom>
        </p:spPr>
      </p:pic>
      <p:graphicFrame>
        <p:nvGraphicFramePr>
          <p:cNvPr id="20" name="Object 3"/>
          <p:cNvGraphicFramePr>
            <a:graphicFrameLocks noChangeAspect="1"/>
          </p:cNvGraphicFramePr>
          <p:nvPr>
            <p:extLst>
              <p:ext uri="{D42A27DB-BD31-4B8C-83A1-F6EECF244321}">
                <p14:modId xmlns:p14="http://schemas.microsoft.com/office/powerpoint/2010/main" val="1921123195"/>
              </p:ext>
            </p:extLst>
          </p:nvPr>
        </p:nvGraphicFramePr>
        <p:xfrm>
          <a:off x="747713" y="4419600"/>
          <a:ext cx="2514600" cy="774700"/>
        </p:xfrm>
        <a:graphic>
          <a:graphicData uri="http://schemas.openxmlformats.org/presentationml/2006/ole">
            <mc:AlternateContent xmlns:mc="http://schemas.openxmlformats.org/markup-compatibility/2006">
              <mc:Choice xmlns:v="urn:schemas-microsoft-com:vml" Requires="v">
                <p:oleObj spid="_x0000_s134058" name="Equation" r:id="rId4" imgW="2514600" imgH="774700" progId="Equation.DSMT4">
                  <p:embed/>
                </p:oleObj>
              </mc:Choice>
              <mc:Fallback>
                <p:oleObj name="Equation" r:id="rId4" imgW="2514600" imgH="774700" progId="Equation.DSMT4">
                  <p:embed/>
                  <p:pic>
                    <p:nvPicPr>
                      <p:cNvPr id="5325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13" y="4419600"/>
                        <a:ext cx="25146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609600" y="5260949"/>
            <a:ext cx="3276600" cy="377851"/>
          </a:xfrm>
        </p:spPr>
        <p:txBody>
          <a:bodyPr/>
          <a:lstStyle/>
          <a:p>
            <a:pPr>
              <a:spcBef>
                <a:spcPts val="0"/>
              </a:spcBef>
              <a:spcAft>
                <a:spcPts val="0"/>
              </a:spcAft>
            </a:pPr>
            <a:r>
              <a:rPr lang="en-US" altLang="en-US" sz="1800" dirty="0"/>
              <a:t>Assume rolling without slipping,</a:t>
            </a:r>
          </a:p>
        </p:txBody>
      </p:sp>
      <p:graphicFrame>
        <p:nvGraphicFramePr>
          <p:cNvPr id="21" name="Object 2"/>
          <p:cNvGraphicFramePr>
            <a:graphicFrameLocks noChangeAspect="1"/>
          </p:cNvGraphicFramePr>
          <p:nvPr>
            <p:extLst>
              <p:ext uri="{D42A27DB-BD31-4B8C-83A1-F6EECF244321}">
                <p14:modId xmlns:p14="http://schemas.microsoft.com/office/powerpoint/2010/main" val="2969499974"/>
              </p:ext>
            </p:extLst>
          </p:nvPr>
        </p:nvGraphicFramePr>
        <p:xfrm>
          <a:off x="747713" y="5803900"/>
          <a:ext cx="1422400" cy="596900"/>
        </p:xfrm>
        <a:graphic>
          <a:graphicData uri="http://schemas.openxmlformats.org/presentationml/2006/ole">
            <mc:AlternateContent xmlns:mc="http://schemas.openxmlformats.org/markup-compatibility/2006">
              <mc:Choice xmlns:v="urn:schemas-microsoft-com:vml" Requires="v">
                <p:oleObj spid="_x0000_s134059" name="Equation" r:id="rId6" imgW="1422400" imgH="596900" progId="Equation.3">
                  <p:embed/>
                </p:oleObj>
              </mc:Choice>
              <mc:Fallback>
                <p:oleObj name="Equation" r:id="rId6" imgW="1422400" imgH="596900" progId="Equation.3">
                  <p:embed/>
                  <p:pic>
                    <p:nvPicPr>
                      <p:cNvPr id="53255"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713" y="5803900"/>
                        <a:ext cx="14224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Content Placeholder 2"/>
          <p:cNvSpPr>
            <a:spLocks noGrp="1"/>
          </p:cNvSpPr>
          <p:nvPr>
            <p:ph idx="1"/>
          </p:nvPr>
        </p:nvSpPr>
        <p:spPr>
          <a:xfrm>
            <a:off x="3429000" y="884507"/>
            <a:ext cx="5257800" cy="669386"/>
          </a:xfrm>
        </p:spPr>
        <p:txBody>
          <a:bodyPr/>
          <a:lstStyle/>
          <a:p>
            <a:pPr>
              <a:spcBef>
                <a:spcPts val="0"/>
              </a:spcBef>
              <a:spcAft>
                <a:spcPts val="0"/>
              </a:spcAft>
            </a:pPr>
            <a:r>
              <a:rPr lang="en-US" altLang="en-US" sz="1800" b="1" dirty="0">
                <a:solidFill>
                  <a:srgbClr val="AD0B1E"/>
                </a:solidFill>
              </a:rPr>
              <a:t>Modeling and Analysis:</a:t>
            </a:r>
          </a:p>
          <a:p>
            <a:pPr marL="292608" indent="-292608">
              <a:spcBef>
                <a:spcPts val="0"/>
              </a:spcBef>
              <a:spcAft>
                <a:spcPts val="0"/>
              </a:spcAft>
              <a:buFont typeface="Arial" panose="020B0604020202020204" pitchFamily="34" charset="0"/>
              <a:buChar char="•"/>
            </a:pPr>
            <a:r>
              <a:rPr lang="en-US" altLang="en-US" sz="1800" dirty="0"/>
              <a:t>Draw the free-body-equation for the wheel</a:t>
            </a:r>
            <a:r>
              <a:rPr lang="en-US" altLang="en-US" sz="1800" i="1" dirty="0"/>
              <a:t>,</a:t>
            </a:r>
            <a:r>
              <a:rPr lang="en-US" altLang="en-US" sz="1800" dirty="0"/>
              <a:t>.</a:t>
            </a:r>
          </a:p>
        </p:txBody>
      </p:sp>
      <p:sp>
        <p:nvSpPr>
          <p:cNvPr id="6" name="Content Placeholder 5"/>
          <p:cNvSpPr>
            <a:spLocks noGrp="1"/>
          </p:cNvSpPr>
          <p:nvPr>
            <p:ph idx="13"/>
          </p:nvPr>
        </p:nvSpPr>
        <p:spPr>
          <a:xfrm>
            <a:off x="3429000" y="1616614"/>
            <a:ext cx="5257800" cy="669386"/>
          </a:xfrm>
        </p:spPr>
        <p:txBody>
          <a:bodyPr/>
          <a:lstStyle/>
          <a:p>
            <a:pPr marL="292608" indent="-292608">
              <a:spcBef>
                <a:spcPts val="0"/>
              </a:spcBef>
              <a:spcAft>
                <a:spcPts val="0"/>
              </a:spcAft>
              <a:buFont typeface="Arial" panose="020B0604020202020204" pitchFamily="34" charset="0"/>
              <a:buChar char="•"/>
            </a:pPr>
            <a:r>
              <a:rPr lang="en-US" altLang="en-US" sz="1800" dirty="0"/>
              <a:t>Assuming rolling without slipping, solve the scalar equations for the acceleration and ground reactions.</a:t>
            </a:r>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000" y="2362200"/>
            <a:ext cx="270235" cy="316560"/>
          </a:xfrm>
          <a:prstGeom prst="rect">
            <a:avLst/>
          </a:prstGeom>
        </p:spPr>
      </p:pic>
      <p:graphicFrame>
        <p:nvGraphicFramePr>
          <p:cNvPr id="14" name="Object 6">
            <a:extLst>
              <a:ext uri="{FF2B5EF4-FFF2-40B4-BE49-F238E27FC236}">
                <a16:creationId xmlns:a16="http://schemas.microsoft.com/office/drawing/2014/main" id="{07EED715-3F06-4511-81E0-E407ECE6496C}"/>
              </a:ext>
            </a:extLst>
          </p:cNvPr>
          <p:cNvGraphicFramePr>
            <a:graphicFrameLocks noChangeAspect="1"/>
          </p:cNvGraphicFramePr>
          <p:nvPr>
            <p:extLst>
              <p:ext uri="{D42A27DB-BD31-4B8C-83A1-F6EECF244321}">
                <p14:modId xmlns:p14="http://schemas.microsoft.com/office/powerpoint/2010/main" val="3972508190"/>
              </p:ext>
            </p:extLst>
          </p:nvPr>
        </p:nvGraphicFramePr>
        <p:xfrm>
          <a:off x="4104530" y="2328297"/>
          <a:ext cx="1766888" cy="355600"/>
        </p:xfrm>
        <a:graphic>
          <a:graphicData uri="http://schemas.openxmlformats.org/presentationml/2006/ole">
            <mc:AlternateContent xmlns:mc="http://schemas.openxmlformats.org/markup-compatibility/2006">
              <mc:Choice xmlns:v="urn:schemas-microsoft-com:vml" Requires="v">
                <p:oleObj spid="_x0000_s134060" name="Equation" r:id="rId9" imgW="1257120" imgH="253800" progId="Equation.3">
                  <p:embed/>
                </p:oleObj>
              </mc:Choice>
              <mc:Fallback>
                <p:oleObj name="Equation" r:id="rId9" imgW="1257120" imgH="253800" progId="Equation.3">
                  <p:embed/>
                  <p:pic>
                    <p:nvPicPr>
                      <p:cNvPr id="34" name="Object 6">
                        <a:extLst>
                          <a:ext uri="{FF2B5EF4-FFF2-40B4-BE49-F238E27FC236}">
                            <a16:creationId xmlns:a16="http://schemas.microsoft.com/office/drawing/2014/main" id="{07EED715-3F06-4511-81E0-E407ECE6496C}"/>
                          </a:ext>
                        </a:extLst>
                      </p:cNvPr>
                      <p:cNvPicPr>
                        <a:picLocks noChangeAspect="1" noChangeArrowheads="1"/>
                      </p:cNvPicPr>
                      <p:nvPr/>
                    </p:nvPicPr>
                    <p:blipFill>
                      <a:blip r:embed="rId10"/>
                      <a:srcRect/>
                      <a:stretch>
                        <a:fillRect/>
                      </a:stretch>
                    </p:blipFill>
                    <p:spPr bwMode="auto">
                      <a:xfrm>
                        <a:off x="4104530" y="2328297"/>
                        <a:ext cx="1766888" cy="355600"/>
                      </a:xfrm>
                      <a:prstGeom prst="rect">
                        <a:avLst/>
                      </a:prstGeom>
                      <a:noFill/>
                      <a:ln>
                        <a:noFill/>
                      </a:ln>
                      <a:effec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941849812"/>
              </p:ext>
            </p:extLst>
          </p:nvPr>
        </p:nvGraphicFramePr>
        <p:xfrm>
          <a:off x="4080647" y="2814537"/>
          <a:ext cx="4141830" cy="1452663"/>
        </p:xfrm>
        <a:graphic>
          <a:graphicData uri="http://schemas.openxmlformats.org/presentationml/2006/ole">
            <mc:AlternateContent xmlns:mc="http://schemas.openxmlformats.org/markup-compatibility/2006">
              <mc:Choice xmlns:v="urn:schemas-microsoft-com:vml" Requires="v">
                <p:oleObj spid="_x0000_s134061" name="Equation" r:id="rId11" imgW="3111480" imgH="1091880" progId="Equation.DSMT4">
                  <p:embed/>
                </p:oleObj>
              </mc:Choice>
              <mc:Fallback>
                <p:oleObj name="Equation" r:id="rId11" imgW="3111480" imgH="1091880" progId="Equation.DSMT4">
                  <p:embed/>
                  <p:pic>
                    <p:nvPicPr>
                      <p:cNvPr id="53278" name="Object 14"/>
                      <p:cNvPicPr>
                        <a:picLocks noChangeAspect="1" noChangeArrowheads="1"/>
                      </p:cNvPicPr>
                      <p:nvPr/>
                    </p:nvPicPr>
                    <p:blipFill>
                      <a:blip r:embed="rId12"/>
                      <a:srcRect/>
                      <a:stretch>
                        <a:fillRect/>
                      </a:stretch>
                    </p:blipFill>
                    <p:spPr bwMode="auto">
                      <a:xfrm>
                        <a:off x="4080647" y="2814537"/>
                        <a:ext cx="4141830" cy="1452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3090953398"/>
              </p:ext>
            </p:extLst>
          </p:nvPr>
        </p:nvGraphicFramePr>
        <p:xfrm>
          <a:off x="4075113" y="4322763"/>
          <a:ext cx="1603375" cy="365125"/>
        </p:xfrm>
        <a:graphic>
          <a:graphicData uri="http://schemas.openxmlformats.org/presentationml/2006/ole">
            <mc:AlternateContent xmlns:mc="http://schemas.openxmlformats.org/markup-compatibility/2006">
              <mc:Choice xmlns:v="urn:schemas-microsoft-com:vml" Requires="v">
                <p:oleObj spid="_x0000_s134062" name="Equation" r:id="rId13" imgW="939600" imgH="253800" progId="Equation.DSMT4">
                  <p:embed/>
                </p:oleObj>
              </mc:Choice>
              <mc:Fallback>
                <p:oleObj name="Equation" r:id="rId13" imgW="939600" imgH="253800" progId="Equation.DSMT4">
                  <p:embed/>
                  <p:pic>
                    <p:nvPicPr>
                      <p:cNvPr id="53264" name="Object 6"/>
                      <p:cNvPicPr>
                        <a:picLocks noChangeAspect="1" noChangeArrowheads="1"/>
                      </p:cNvPicPr>
                      <p:nvPr/>
                    </p:nvPicPr>
                    <p:blipFill>
                      <a:blip r:embed="rId14"/>
                      <a:srcRect/>
                      <a:stretch>
                        <a:fillRect/>
                      </a:stretch>
                    </p:blipFill>
                    <p:spPr bwMode="auto">
                      <a:xfrm>
                        <a:off x="4075113" y="4322763"/>
                        <a:ext cx="1603375" cy="365125"/>
                      </a:xfrm>
                      <a:prstGeom prst="rect">
                        <a:avLst/>
                      </a:prstGeom>
                      <a:noFill/>
                      <a:ln>
                        <a:noFill/>
                      </a:ln>
                      <a:effec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760737256"/>
              </p:ext>
            </p:extLst>
          </p:nvPr>
        </p:nvGraphicFramePr>
        <p:xfrm>
          <a:off x="4696353" y="4747959"/>
          <a:ext cx="2903211" cy="614871"/>
        </p:xfrm>
        <a:graphic>
          <a:graphicData uri="http://schemas.openxmlformats.org/presentationml/2006/ole">
            <mc:AlternateContent xmlns:mc="http://schemas.openxmlformats.org/markup-compatibility/2006">
              <mc:Choice xmlns:v="urn:schemas-microsoft-com:vml" Requires="v">
                <p:oleObj spid="_x0000_s134063" name="Equation" r:id="rId15" imgW="2400120" imgH="507960" progId="Equation.DSMT4">
                  <p:embed/>
                </p:oleObj>
              </mc:Choice>
              <mc:Fallback>
                <p:oleObj name="Equation" r:id="rId15" imgW="2400120" imgH="507960" progId="Equation.DSMT4">
                  <p:embed/>
                  <p:pic>
                    <p:nvPicPr>
                      <p:cNvPr id="53263" name="Object 5"/>
                      <p:cNvPicPr>
                        <a:picLocks noChangeAspect="1" noChangeArrowheads="1"/>
                      </p:cNvPicPr>
                      <p:nvPr/>
                    </p:nvPicPr>
                    <p:blipFill>
                      <a:blip r:embed="rId16"/>
                      <a:srcRect/>
                      <a:stretch>
                        <a:fillRect/>
                      </a:stretch>
                    </p:blipFill>
                    <p:spPr bwMode="auto">
                      <a:xfrm>
                        <a:off x="4696353" y="4747959"/>
                        <a:ext cx="2903211" cy="6148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0"/>
          <p:cNvGraphicFramePr>
            <a:graphicFrameLocks noChangeAspect="1"/>
          </p:cNvGraphicFramePr>
          <p:nvPr>
            <p:extLst>
              <p:ext uri="{D42A27DB-BD31-4B8C-83A1-F6EECF244321}">
                <p14:modId xmlns:p14="http://schemas.microsoft.com/office/powerpoint/2010/main" val="798022074"/>
              </p:ext>
            </p:extLst>
          </p:nvPr>
        </p:nvGraphicFramePr>
        <p:xfrm>
          <a:off x="4067175" y="5424488"/>
          <a:ext cx="1619250" cy="365125"/>
        </p:xfrm>
        <a:graphic>
          <a:graphicData uri="http://schemas.openxmlformats.org/presentationml/2006/ole">
            <mc:AlternateContent xmlns:mc="http://schemas.openxmlformats.org/markup-compatibility/2006">
              <mc:Choice xmlns:v="urn:schemas-microsoft-com:vml" Requires="v">
                <p:oleObj spid="_x0000_s134064" name="Equation" r:id="rId17" imgW="965160" imgH="253800" progId="Equation.DSMT4">
                  <p:embed/>
                </p:oleObj>
              </mc:Choice>
              <mc:Fallback>
                <p:oleObj name="Equation" r:id="rId17" imgW="965160" imgH="253800" progId="Equation.DSMT4">
                  <p:embed/>
                  <p:pic>
                    <p:nvPicPr>
                      <p:cNvPr id="53270" name="Object 10"/>
                      <p:cNvPicPr>
                        <a:picLocks noChangeAspect="1" noChangeArrowheads="1"/>
                      </p:cNvPicPr>
                      <p:nvPr/>
                    </p:nvPicPr>
                    <p:blipFill>
                      <a:blip r:embed="rId18"/>
                      <a:srcRect/>
                      <a:stretch>
                        <a:fillRect/>
                      </a:stretch>
                    </p:blipFill>
                    <p:spPr bwMode="auto">
                      <a:xfrm>
                        <a:off x="4067175" y="5424488"/>
                        <a:ext cx="1619250" cy="365125"/>
                      </a:xfrm>
                      <a:prstGeom prst="rect">
                        <a:avLst/>
                      </a:prstGeom>
                      <a:noFill/>
                      <a:ln>
                        <a:noFill/>
                      </a:ln>
                      <a:effec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4223681726"/>
              </p:ext>
            </p:extLst>
          </p:nvPr>
        </p:nvGraphicFramePr>
        <p:xfrm>
          <a:off x="4459405" y="5879265"/>
          <a:ext cx="3635141" cy="676358"/>
        </p:xfrm>
        <a:graphic>
          <a:graphicData uri="http://schemas.openxmlformats.org/presentationml/2006/ole">
            <mc:AlternateContent xmlns:mc="http://schemas.openxmlformats.org/markup-compatibility/2006">
              <mc:Choice xmlns:v="urn:schemas-microsoft-com:vml" Requires="v">
                <p:oleObj spid="_x0000_s134065" name="Equation" r:id="rId19" imgW="2730240" imgH="507960" progId="Equation.DSMT4">
                  <p:embed/>
                </p:oleObj>
              </mc:Choice>
              <mc:Fallback>
                <p:oleObj name="Equation" r:id="rId19" imgW="2730240" imgH="507960" progId="Equation.DSMT4">
                  <p:embed/>
                  <p:pic>
                    <p:nvPicPr>
                      <p:cNvPr id="53269" name="Object 9"/>
                      <p:cNvPicPr>
                        <a:picLocks noChangeAspect="1" noChangeArrowheads="1"/>
                      </p:cNvPicPr>
                      <p:nvPr/>
                    </p:nvPicPr>
                    <p:blipFill>
                      <a:blip r:embed="rId20"/>
                      <a:srcRect/>
                      <a:stretch>
                        <a:fillRect/>
                      </a:stretch>
                    </p:blipFill>
                    <p:spPr bwMode="auto">
                      <a:xfrm>
                        <a:off x="4459405" y="5879265"/>
                        <a:ext cx="3635141" cy="676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2206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16.10 </a:t>
            </a:r>
            <a:r>
              <a:rPr lang="en-US" altLang="en-US" sz="1000" b="1" dirty="0">
                <a:ea typeface="ＭＳ Ｐゴシック" pitchFamily="34" charset="-128"/>
              </a:rPr>
              <a:t>3</a:t>
            </a:r>
            <a:endParaRPr lang="en-US" sz="1000" b="1" dirty="0"/>
          </a:p>
        </p:txBody>
      </p:sp>
      <p:pic>
        <p:nvPicPr>
          <p:cNvPr id="27" name="Picture 26" descr="The FBD shows the weight acting downward at G, the normal force acts upward and the friction force acts to the right at the contact point C, and the 200 N force acts to the right at the bottom edge of the inner hub. The distance from the ground to the bottom of the inner hub is 0.040 m, while the distance from the ground to the center of mass G is 0.100 m.&#10;&#10;The FD shows the centroidal linear inertial term acting at G to the right, while the angular inertial term acts clockwis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19200"/>
            <a:ext cx="3670995" cy="2061407"/>
          </a:xfrm>
          <a:prstGeom prst="rect">
            <a:avLst/>
          </a:prstGeom>
        </p:spPr>
      </p:pic>
      <p:sp>
        <p:nvSpPr>
          <p:cNvPr id="8" name="Content Placeholder 7"/>
          <p:cNvSpPr>
            <a:spLocks noGrp="1"/>
          </p:cNvSpPr>
          <p:nvPr>
            <p:ph idx="15"/>
          </p:nvPr>
        </p:nvSpPr>
        <p:spPr>
          <a:xfrm>
            <a:off x="685800" y="3505200"/>
            <a:ext cx="3200400" cy="869291"/>
          </a:xfrm>
        </p:spPr>
        <p:txBody>
          <a:bodyPr/>
          <a:lstStyle/>
          <a:p>
            <a:r>
              <a:rPr lang="en-US" altLang="en-US" sz="1800" dirty="0"/>
              <a:t>Without slipping, </a:t>
            </a:r>
          </a:p>
          <a:p>
            <a:r>
              <a:rPr lang="en-US" altLang="en-US" sz="1800" i="1" dirty="0"/>
              <a:t>F</a:t>
            </a:r>
            <a:r>
              <a:rPr lang="en-US" altLang="en-US" sz="1800" dirty="0"/>
              <a:t> = −146.3N       </a:t>
            </a:r>
            <a:r>
              <a:rPr lang="en-US" altLang="en-US" sz="1800" i="1" dirty="0"/>
              <a:t>N </a:t>
            </a:r>
            <a:r>
              <a:rPr lang="en-US" altLang="en-US" sz="1800" dirty="0"/>
              <a:t>= 490.5N</a:t>
            </a:r>
          </a:p>
        </p:txBody>
      </p:sp>
      <p:sp>
        <p:nvSpPr>
          <p:cNvPr id="3" name="Content Placeholder 2"/>
          <p:cNvSpPr>
            <a:spLocks noGrp="1"/>
          </p:cNvSpPr>
          <p:nvPr>
            <p:ph idx="1"/>
          </p:nvPr>
        </p:nvSpPr>
        <p:spPr>
          <a:xfrm>
            <a:off x="4114800" y="914400"/>
            <a:ext cx="4572000" cy="689807"/>
          </a:xfrm>
        </p:spPr>
        <p:txBody>
          <a:bodyPr/>
          <a:lstStyle/>
          <a:p>
            <a:pPr marL="292608" indent="-292608">
              <a:spcBef>
                <a:spcPts val="0"/>
              </a:spcBef>
              <a:spcAft>
                <a:spcPts val="0"/>
              </a:spcAft>
              <a:buFont typeface="Arial" panose="020B0604020202020204" pitchFamily="34" charset="0"/>
              <a:buChar char="•"/>
            </a:pPr>
            <a:r>
              <a:rPr lang="en-US" altLang="en-US" sz="1800" dirty="0"/>
              <a:t>Compare the required tangential reaction to the maximum possible friction force.</a:t>
            </a:r>
          </a:p>
        </p:txBody>
      </p:sp>
      <p:graphicFrame>
        <p:nvGraphicFramePr>
          <p:cNvPr id="16" name="Object 13"/>
          <p:cNvGraphicFramePr>
            <a:graphicFrameLocks noChangeAspect="1"/>
          </p:cNvGraphicFramePr>
          <p:nvPr>
            <p:extLst>
              <p:ext uri="{D42A27DB-BD31-4B8C-83A1-F6EECF244321}">
                <p14:modId xmlns:p14="http://schemas.microsoft.com/office/powerpoint/2010/main" val="1052691477"/>
              </p:ext>
            </p:extLst>
          </p:nvPr>
        </p:nvGraphicFramePr>
        <p:xfrm>
          <a:off x="4546600" y="1638300"/>
          <a:ext cx="3454400" cy="292100"/>
        </p:xfrm>
        <a:graphic>
          <a:graphicData uri="http://schemas.openxmlformats.org/presentationml/2006/ole">
            <mc:AlternateContent xmlns:mc="http://schemas.openxmlformats.org/markup-compatibility/2006">
              <mc:Choice xmlns:v="urn:schemas-microsoft-com:vml" Requires="v">
                <p:oleObj spid="_x0000_s135153" name="Equation" r:id="rId4" imgW="3454400" imgH="292100" progId="Equation.3">
                  <p:embed/>
                </p:oleObj>
              </mc:Choice>
              <mc:Fallback>
                <p:oleObj name="Equation" r:id="rId4" imgW="3454400" imgH="292100" progId="Equation.3">
                  <p:embed/>
                  <p:pic>
                    <p:nvPicPr>
                      <p:cNvPr id="54304"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600" y="1638300"/>
                        <a:ext cx="3454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4495800" y="1981199"/>
            <a:ext cx="4191000" cy="582105"/>
          </a:xfrm>
        </p:spPr>
        <p:txBody>
          <a:bodyPr/>
          <a:lstStyle/>
          <a:p>
            <a:r>
              <a:rPr lang="en-US" altLang="en-US" sz="1800" i="1" dirty="0"/>
              <a:t>F </a:t>
            </a:r>
            <a:r>
              <a:rPr lang="en-US" altLang="en-US" sz="1800" dirty="0"/>
              <a:t>&gt; </a:t>
            </a:r>
            <a:r>
              <a:rPr lang="en-US" altLang="en-US" sz="1800" i="1" dirty="0"/>
              <a:t>F</a:t>
            </a:r>
            <a:r>
              <a:rPr lang="en-US" altLang="en-US" sz="1800" i="1" baseline="-25000" dirty="0"/>
              <a:t>max</a:t>
            </a:r>
            <a:r>
              <a:rPr lang="en-US" altLang="en-US" sz="1800" dirty="0"/>
              <a:t> , rolling without slipping is impossible.</a:t>
            </a:r>
            <a:endParaRPr lang="en-US" altLang="en-US" sz="1800" i="1" dirty="0"/>
          </a:p>
        </p:txBody>
      </p:sp>
      <p:pic>
        <p:nvPicPr>
          <p:cNvPr id="28" name="Picture 27" descr="The FBD shows the weight acting downward at G, the normal force acts upward and the friction force of 73.6 N acts to the left at the contact point C, and the 200 N force acts to the right at the bottom edge of the inner hub. The distance from the center of mass G to the bottom of the inner hub is 0.060 m, while the distance from the ground to the center of mass G is 0.100 m.&#10;&#10;The FD shows the centroidal linear inertial term acting at G to the right, while the angular inertial term acts clockwis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712" y="4470632"/>
            <a:ext cx="3553088" cy="1701568"/>
          </a:xfrm>
          <a:prstGeom prst="rect">
            <a:avLst/>
          </a:prstGeom>
        </p:spPr>
      </p:pic>
      <p:sp>
        <p:nvSpPr>
          <p:cNvPr id="7" name="Content Placeholder 6"/>
          <p:cNvSpPr>
            <a:spLocks noGrp="1"/>
          </p:cNvSpPr>
          <p:nvPr>
            <p:ph idx="14"/>
          </p:nvPr>
        </p:nvSpPr>
        <p:spPr>
          <a:xfrm>
            <a:off x="4114800" y="2667000"/>
            <a:ext cx="4572000" cy="914400"/>
          </a:xfrm>
        </p:spPr>
        <p:txBody>
          <a:bodyPr/>
          <a:lstStyle/>
          <a:p>
            <a:pPr marL="292608" indent="-292608">
              <a:spcBef>
                <a:spcPts val="0"/>
              </a:spcBef>
              <a:spcAft>
                <a:spcPts val="0"/>
              </a:spcAft>
              <a:buFont typeface="Arial" panose="020B0604020202020204" pitchFamily="34" charset="0"/>
              <a:buChar char="•"/>
            </a:pPr>
            <a:r>
              <a:rPr lang="en-US" altLang="en-US" sz="1800" dirty="0"/>
              <a:t>Calculate the friction force with slipping and solve the scalar equations for linear and angular accelerations.</a:t>
            </a:r>
          </a:p>
        </p:txBody>
      </p:sp>
      <p:graphicFrame>
        <p:nvGraphicFramePr>
          <p:cNvPr id="17" name="Object 12"/>
          <p:cNvGraphicFramePr>
            <a:graphicFrameLocks noChangeAspect="1"/>
          </p:cNvGraphicFramePr>
          <p:nvPr>
            <p:extLst>
              <p:ext uri="{D42A27DB-BD31-4B8C-83A1-F6EECF244321}">
                <p14:modId xmlns:p14="http://schemas.microsoft.com/office/powerpoint/2010/main" val="2026647099"/>
              </p:ext>
            </p:extLst>
          </p:nvPr>
        </p:nvGraphicFramePr>
        <p:xfrm>
          <a:off x="4460875" y="3657600"/>
          <a:ext cx="3683000" cy="292100"/>
        </p:xfrm>
        <a:graphic>
          <a:graphicData uri="http://schemas.openxmlformats.org/presentationml/2006/ole">
            <mc:AlternateContent xmlns:mc="http://schemas.openxmlformats.org/markup-compatibility/2006">
              <mc:Choice xmlns:v="urn:schemas-microsoft-com:vml" Requires="v">
                <p:oleObj spid="_x0000_s135154" name="Equation" r:id="rId7" imgW="3683000" imgH="292100" progId="Equation.DSMT4">
                  <p:embed/>
                </p:oleObj>
              </mc:Choice>
              <mc:Fallback>
                <p:oleObj name="Equation" r:id="rId7" imgW="3683000" imgH="292100" progId="Equation.DSMT4">
                  <p:embed/>
                  <p:pic>
                    <p:nvPicPr>
                      <p:cNvPr id="54301"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0875" y="3657600"/>
                        <a:ext cx="36830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53852523"/>
              </p:ext>
            </p:extLst>
          </p:nvPr>
        </p:nvGraphicFramePr>
        <p:xfrm>
          <a:off x="4495800" y="4020820"/>
          <a:ext cx="1718310" cy="391160"/>
        </p:xfrm>
        <a:graphic>
          <a:graphicData uri="http://schemas.openxmlformats.org/presentationml/2006/ole">
            <mc:AlternateContent xmlns:mc="http://schemas.openxmlformats.org/markup-compatibility/2006">
              <mc:Choice xmlns:v="urn:schemas-microsoft-com:vml" Requires="v">
                <p:oleObj spid="_x0000_s135155" name="Equation" r:id="rId9" imgW="939600" imgH="253800" progId="Equation.DSMT4">
                  <p:embed/>
                </p:oleObj>
              </mc:Choice>
              <mc:Fallback>
                <p:oleObj name="Equation" r:id="rId9" imgW="939600" imgH="253800" progId="Equation.DSMT4">
                  <p:embed/>
                  <p:pic>
                    <p:nvPicPr>
                      <p:cNvPr id="54287" name="Object 5"/>
                      <p:cNvPicPr>
                        <a:picLocks noChangeAspect="1" noChangeArrowheads="1"/>
                      </p:cNvPicPr>
                      <p:nvPr/>
                    </p:nvPicPr>
                    <p:blipFill>
                      <a:blip r:embed="rId10"/>
                      <a:srcRect/>
                      <a:stretch>
                        <a:fillRect/>
                      </a:stretch>
                    </p:blipFill>
                    <p:spPr bwMode="auto">
                      <a:xfrm>
                        <a:off x="4495800" y="4020820"/>
                        <a:ext cx="1718310" cy="391160"/>
                      </a:xfrm>
                      <a:prstGeom prst="rect">
                        <a:avLst/>
                      </a:prstGeom>
                      <a:noFill/>
                      <a:ln>
                        <a:noFill/>
                      </a:ln>
                      <a:effectLst/>
                    </p:spPr>
                  </p:pic>
                </p:oleObj>
              </mc:Fallback>
            </mc:AlternateContent>
          </a:graphicData>
        </a:graphic>
      </p:graphicFrame>
      <p:graphicFrame>
        <p:nvGraphicFramePr>
          <p:cNvPr id="19" name="Object 2"/>
          <p:cNvGraphicFramePr>
            <a:graphicFrameLocks noChangeAspect="1"/>
          </p:cNvGraphicFramePr>
          <p:nvPr>
            <p:extLst>
              <p:ext uri="{D42A27DB-BD31-4B8C-83A1-F6EECF244321}">
                <p14:modId xmlns:p14="http://schemas.microsoft.com/office/powerpoint/2010/main" val="3157759799"/>
              </p:ext>
            </p:extLst>
          </p:nvPr>
        </p:nvGraphicFramePr>
        <p:xfrm>
          <a:off x="4481513" y="4432300"/>
          <a:ext cx="2400300" cy="292100"/>
        </p:xfrm>
        <a:graphic>
          <a:graphicData uri="http://schemas.openxmlformats.org/presentationml/2006/ole">
            <mc:AlternateContent xmlns:mc="http://schemas.openxmlformats.org/markup-compatibility/2006">
              <mc:Choice xmlns:v="urn:schemas-microsoft-com:vml" Requires="v">
                <p:oleObj spid="_x0000_s135156" name="Equation" r:id="rId11" imgW="2400300" imgH="292100" progId="Equation.3">
                  <p:embed/>
                </p:oleObj>
              </mc:Choice>
              <mc:Fallback>
                <p:oleObj name="Equation" r:id="rId11" imgW="2400300" imgH="292100" progId="Equation.3">
                  <p:embed/>
                  <p:pic>
                    <p:nvPicPr>
                      <p:cNvPr id="54281"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1513" y="4432300"/>
                        <a:ext cx="24003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1516697807"/>
              </p:ext>
            </p:extLst>
          </p:nvPr>
        </p:nvGraphicFramePr>
        <p:xfrm>
          <a:off x="7086600" y="4374491"/>
          <a:ext cx="1561902" cy="334694"/>
        </p:xfrm>
        <a:graphic>
          <a:graphicData uri="http://schemas.openxmlformats.org/presentationml/2006/ole">
            <mc:AlternateContent xmlns:mc="http://schemas.openxmlformats.org/markup-compatibility/2006">
              <mc:Choice xmlns:v="urn:schemas-microsoft-com:vml" Requires="v">
                <p:oleObj spid="_x0000_s135157" name="Equation" r:id="rId13" imgW="1066680" imgH="228600" progId="Equation.DSMT4">
                  <p:embed/>
                </p:oleObj>
              </mc:Choice>
              <mc:Fallback>
                <p:oleObj name="Equation" r:id="rId13" imgW="1066680" imgH="228600" progId="Equation.DSMT4">
                  <p:embed/>
                  <p:pic>
                    <p:nvPicPr>
                      <p:cNvPr id="54285" name="Object 3"/>
                      <p:cNvPicPr>
                        <a:picLocks noChangeAspect="1" noChangeArrowheads="1"/>
                      </p:cNvPicPr>
                      <p:nvPr/>
                    </p:nvPicPr>
                    <p:blipFill>
                      <a:blip r:embed="rId14"/>
                      <a:srcRect/>
                      <a:stretch>
                        <a:fillRect/>
                      </a:stretch>
                    </p:blipFill>
                    <p:spPr bwMode="auto">
                      <a:xfrm>
                        <a:off x="7086600" y="4374491"/>
                        <a:ext cx="1561902" cy="334694"/>
                      </a:xfrm>
                      <a:prstGeom prst="rect">
                        <a:avLst/>
                      </a:prstGeom>
                      <a:noFill/>
                      <a:ln>
                        <a:solidFill>
                          <a:srgbClr val="AD0B1E"/>
                        </a:solidFill>
                      </a:ln>
                      <a:effectLst/>
                    </p:spPr>
                  </p:pic>
                </p:oleObj>
              </mc:Fallback>
            </mc:AlternateContent>
          </a:graphicData>
        </a:graphic>
      </p:graphicFrame>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72515" y="4876800"/>
            <a:ext cx="247085" cy="289444"/>
          </a:xfrm>
          <a:prstGeom prst="rect">
            <a:avLst/>
          </a:prstGeom>
        </p:spPr>
      </p:pic>
      <p:graphicFrame>
        <p:nvGraphicFramePr>
          <p:cNvPr id="21" name="Object 10"/>
          <p:cNvGraphicFramePr>
            <a:graphicFrameLocks noChangeAspect="1"/>
          </p:cNvGraphicFramePr>
          <p:nvPr>
            <p:extLst>
              <p:ext uri="{D42A27DB-BD31-4B8C-83A1-F6EECF244321}">
                <p14:modId xmlns:p14="http://schemas.microsoft.com/office/powerpoint/2010/main" val="589895654"/>
              </p:ext>
            </p:extLst>
          </p:nvPr>
        </p:nvGraphicFramePr>
        <p:xfrm>
          <a:off x="4439083" y="4828095"/>
          <a:ext cx="1151659" cy="359353"/>
        </p:xfrm>
        <a:graphic>
          <a:graphicData uri="http://schemas.openxmlformats.org/presentationml/2006/ole">
            <mc:AlternateContent xmlns:mc="http://schemas.openxmlformats.org/markup-compatibility/2006">
              <mc:Choice xmlns:v="urn:schemas-microsoft-com:vml" Requires="v">
                <p:oleObj spid="_x0000_s135158" name="Equation" r:id="rId16" imgW="774360" imgH="253800" progId="Equation.3">
                  <p:embed/>
                </p:oleObj>
              </mc:Choice>
              <mc:Fallback>
                <p:oleObj name="Equation" r:id="rId16" imgW="774360" imgH="253800" progId="Equation.3">
                  <p:embed/>
                  <p:pic>
                    <p:nvPicPr>
                      <p:cNvPr id="54296" name="Object 10"/>
                      <p:cNvPicPr>
                        <a:picLocks noChangeAspect="1" noChangeArrowheads="1"/>
                      </p:cNvPicPr>
                      <p:nvPr/>
                    </p:nvPicPr>
                    <p:blipFill>
                      <a:blip r:embed="rId17"/>
                      <a:srcRect/>
                      <a:stretch>
                        <a:fillRect/>
                      </a:stretch>
                    </p:blipFill>
                    <p:spPr bwMode="auto">
                      <a:xfrm>
                        <a:off x="4439083" y="4828095"/>
                        <a:ext cx="1151659" cy="359353"/>
                      </a:xfrm>
                      <a:prstGeom prst="rect">
                        <a:avLst/>
                      </a:prstGeom>
                      <a:noFill/>
                      <a:ln>
                        <a:noFill/>
                      </a:ln>
                      <a:effectLst/>
                    </p:spPr>
                  </p:pic>
                </p:oleObj>
              </mc:Fallback>
            </mc:AlternateContent>
          </a:graphicData>
        </a:graphic>
      </p:graphicFrame>
      <p:graphicFrame>
        <p:nvGraphicFramePr>
          <p:cNvPr id="22" name="Object 7"/>
          <p:cNvGraphicFramePr>
            <a:graphicFrameLocks noChangeAspect="1"/>
          </p:cNvGraphicFramePr>
          <p:nvPr>
            <p:extLst>
              <p:ext uri="{D42A27DB-BD31-4B8C-83A1-F6EECF244321}">
                <p14:modId xmlns:p14="http://schemas.microsoft.com/office/powerpoint/2010/main" val="3556252065"/>
              </p:ext>
            </p:extLst>
          </p:nvPr>
        </p:nvGraphicFramePr>
        <p:xfrm>
          <a:off x="4495800" y="5257800"/>
          <a:ext cx="3244273" cy="1004455"/>
        </p:xfrm>
        <a:graphic>
          <a:graphicData uri="http://schemas.openxmlformats.org/presentationml/2006/ole">
            <mc:AlternateContent xmlns:mc="http://schemas.openxmlformats.org/markup-compatibility/2006">
              <mc:Choice xmlns:v="urn:schemas-microsoft-com:vml" Requires="v">
                <p:oleObj spid="_x0000_s135159" name="Equation" r:id="rId18" imgW="3568700" imgH="1104900" progId="Equation.3">
                  <p:embed/>
                </p:oleObj>
              </mc:Choice>
              <mc:Fallback>
                <p:oleObj name="Equation" r:id="rId18" imgW="3568700" imgH="1104900" progId="Equation.3">
                  <p:embed/>
                  <p:pic>
                    <p:nvPicPr>
                      <p:cNvPr id="54290" name="Object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95800" y="5257800"/>
                        <a:ext cx="3244273" cy="1004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8"/>
          <p:cNvGraphicFramePr>
            <a:graphicFrameLocks noChangeAspect="1"/>
          </p:cNvGraphicFramePr>
          <p:nvPr>
            <p:extLst>
              <p:ext uri="{D42A27DB-BD31-4B8C-83A1-F6EECF244321}">
                <p14:modId xmlns:p14="http://schemas.microsoft.com/office/powerpoint/2010/main" val="2617499763"/>
              </p:ext>
            </p:extLst>
          </p:nvPr>
        </p:nvGraphicFramePr>
        <p:xfrm>
          <a:off x="7312603" y="6229927"/>
          <a:ext cx="1408545" cy="323273"/>
        </p:xfrm>
        <a:graphic>
          <a:graphicData uri="http://schemas.openxmlformats.org/presentationml/2006/ole">
            <mc:AlternateContent xmlns:mc="http://schemas.openxmlformats.org/markup-compatibility/2006">
              <mc:Choice xmlns:v="urn:schemas-microsoft-com:vml" Requires="v">
                <p:oleObj spid="_x0000_s135160" name="Equation" r:id="rId20" imgW="1548728" imgH="355446" progId="Equation.3">
                  <p:embed/>
                </p:oleObj>
              </mc:Choice>
              <mc:Fallback>
                <p:oleObj name="Equation" r:id="rId20" imgW="1548728" imgH="355446" progId="Equation.3">
                  <p:embed/>
                  <p:pic>
                    <p:nvPicPr>
                      <p:cNvPr id="54294" name="Object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12603" y="6229927"/>
                        <a:ext cx="1408545" cy="323273"/>
                      </a:xfrm>
                      <a:prstGeom prst="rect">
                        <a:avLst/>
                      </a:prstGeom>
                      <a:noFill/>
                      <a:ln>
                        <a:solidFill>
                          <a:srgbClr val="AD0B1E"/>
                        </a:solidFill>
                      </a:ln>
                      <a:effectLst/>
                    </p:spPr>
                  </p:pic>
                </p:oleObj>
              </mc:Fallback>
            </mc:AlternateContent>
          </a:graphicData>
        </a:graphic>
      </p:graphicFrame>
    </p:spTree>
    <p:extLst>
      <p:ext uri="{BB962C8B-B14F-4D97-AF65-F5344CB8AC3E}">
        <p14:creationId xmlns:p14="http://schemas.microsoft.com/office/powerpoint/2010/main" val="3186707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Equations of Motion for a Rigid Body</a:t>
            </a:r>
            <a:endParaRPr lang="en-US" b="1"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453841"/>
            <a:ext cx="1903195" cy="1794294"/>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654" y="1260209"/>
            <a:ext cx="2067946" cy="2016391"/>
          </a:xfrm>
          <a:prstGeom prst="rect">
            <a:avLst/>
          </a:prstGeom>
        </p:spPr>
      </p:pic>
      <p:sp>
        <p:nvSpPr>
          <p:cNvPr id="3" name="Content Placeholder 2"/>
          <p:cNvSpPr>
            <a:spLocks noGrp="1"/>
          </p:cNvSpPr>
          <p:nvPr>
            <p:ph idx="1"/>
          </p:nvPr>
        </p:nvSpPr>
        <p:spPr>
          <a:xfrm>
            <a:off x="4572000" y="990600"/>
            <a:ext cx="4114800" cy="762000"/>
          </a:xfrm>
        </p:spPr>
        <p:txBody>
          <a:bodyPr/>
          <a:lstStyle/>
          <a:p>
            <a:pPr marL="292608" indent="-292608">
              <a:spcBef>
                <a:spcPts val="0"/>
              </a:spcBef>
              <a:spcAft>
                <a:spcPts val="0"/>
              </a:spcAft>
              <a:buFont typeface="Arial" panose="020B0604020202020204" pitchFamily="34" charset="0"/>
              <a:buChar char="•"/>
            </a:pPr>
            <a:r>
              <a:rPr lang="en-US" altLang="en-US" sz="2000" dirty="0"/>
              <a:t>Consider a rigid body acted upon by several external forces.</a:t>
            </a:r>
            <a:endParaRPr lang="en-US" sz="2000" dirty="0"/>
          </a:p>
        </p:txBody>
      </p:sp>
      <p:sp>
        <p:nvSpPr>
          <p:cNvPr id="6" name="Content Placeholder 5"/>
          <p:cNvSpPr>
            <a:spLocks noGrp="1"/>
          </p:cNvSpPr>
          <p:nvPr>
            <p:ph idx="13"/>
          </p:nvPr>
        </p:nvSpPr>
        <p:spPr>
          <a:xfrm>
            <a:off x="4572000" y="1752599"/>
            <a:ext cx="4114800" cy="779463"/>
          </a:xfrm>
        </p:spPr>
        <p:txBody>
          <a:bodyPr/>
          <a:lstStyle/>
          <a:p>
            <a:pPr marL="292608" indent="-292608">
              <a:spcBef>
                <a:spcPts val="0"/>
              </a:spcBef>
              <a:spcAft>
                <a:spcPts val="0"/>
              </a:spcAft>
              <a:buFont typeface="Arial" panose="020B0604020202020204" pitchFamily="34" charset="0"/>
              <a:buChar char="•"/>
            </a:pPr>
            <a:r>
              <a:rPr lang="en-US" altLang="en-US" sz="2000" dirty="0"/>
              <a:t>Assume that the body is made of a large number of particles.</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3886200"/>
            <a:ext cx="3711535" cy="2027016"/>
          </a:xfrm>
          <a:prstGeom prst="rect">
            <a:avLst/>
          </a:prstGeom>
        </p:spPr>
      </p:pic>
      <p:sp>
        <p:nvSpPr>
          <p:cNvPr id="7" name="Content Placeholder 6"/>
          <p:cNvSpPr>
            <a:spLocks noGrp="1"/>
          </p:cNvSpPr>
          <p:nvPr>
            <p:ph idx="14"/>
          </p:nvPr>
        </p:nvSpPr>
        <p:spPr>
          <a:xfrm>
            <a:off x="4572000" y="2590800"/>
            <a:ext cx="4114800" cy="1008062"/>
          </a:xfrm>
        </p:spPr>
        <p:txBody>
          <a:bodyPr/>
          <a:lstStyle/>
          <a:p>
            <a:pPr marL="292608" indent="-292608">
              <a:spcBef>
                <a:spcPts val="0"/>
              </a:spcBef>
              <a:spcAft>
                <a:spcPts val="0"/>
              </a:spcAft>
              <a:buFont typeface="Arial" panose="020B0604020202020204" pitchFamily="34" charset="0"/>
              <a:buChar char="•"/>
            </a:pPr>
            <a:r>
              <a:rPr lang="en-US" altLang="en-US" sz="2000" dirty="0"/>
              <a:t>For the motion of the mass center </a:t>
            </a:r>
            <a:r>
              <a:rPr lang="en-US" altLang="en-US" sz="2000" i="1" dirty="0"/>
              <a:t>G</a:t>
            </a:r>
            <a:r>
              <a:rPr lang="en-US" altLang="en-US" sz="2000" dirty="0"/>
              <a:t> of the body with respect to the Newtonian frame </a:t>
            </a:r>
            <a:r>
              <a:rPr lang="en-US" altLang="en-US" sz="2000" i="1" dirty="0"/>
              <a:t>Oxyz</a:t>
            </a:r>
            <a:r>
              <a:rPr lang="en-US" altLang="en-US" sz="2000" dirty="0"/>
              <a:t>,</a:t>
            </a:r>
            <a:endParaRPr lang="en-US" altLang="en-US" sz="2000" i="1" dirty="0"/>
          </a:p>
        </p:txBody>
      </p:sp>
      <p:graphicFrame>
        <p:nvGraphicFramePr>
          <p:cNvPr id="14" name="Object 4"/>
          <p:cNvGraphicFramePr>
            <a:graphicFrameLocks noChangeAspect="1"/>
          </p:cNvGraphicFramePr>
          <p:nvPr>
            <p:extLst>
              <p:ext uri="{D42A27DB-BD31-4B8C-83A1-F6EECF244321}">
                <p14:modId xmlns:p14="http://schemas.microsoft.com/office/powerpoint/2010/main" val="4158549114"/>
              </p:ext>
            </p:extLst>
          </p:nvPr>
        </p:nvGraphicFramePr>
        <p:xfrm>
          <a:off x="5800436" y="3711287"/>
          <a:ext cx="981364" cy="311727"/>
        </p:xfrm>
        <a:graphic>
          <a:graphicData uri="http://schemas.openxmlformats.org/presentationml/2006/ole">
            <mc:AlternateContent xmlns:mc="http://schemas.openxmlformats.org/markup-compatibility/2006">
              <mc:Choice xmlns:v="urn:schemas-microsoft-com:vml" Requires="v">
                <p:oleObj spid="_x0000_s104831" name="Equation" r:id="rId6" imgW="1079032" imgH="342751" progId="Equation.3">
                  <p:embed/>
                </p:oleObj>
              </mc:Choice>
              <mc:Fallback>
                <p:oleObj name="Equation" r:id="rId6" imgW="1079032" imgH="342751" progId="Equation.3">
                  <p:embed/>
                  <p:pic>
                    <p:nvPicPr>
                      <p:cNvPr id="718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0436" y="3711287"/>
                        <a:ext cx="981364" cy="311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4572000" y="4114799"/>
            <a:ext cx="4114800" cy="1059873"/>
          </a:xfrm>
        </p:spPr>
        <p:txBody>
          <a:bodyPr/>
          <a:lstStyle/>
          <a:p>
            <a:pPr marL="292608" indent="-292608">
              <a:spcBef>
                <a:spcPts val="0"/>
              </a:spcBef>
              <a:spcAft>
                <a:spcPts val="0"/>
              </a:spcAft>
              <a:buFont typeface="Arial" panose="020B0604020202020204" pitchFamily="34" charset="0"/>
              <a:buChar char="•"/>
            </a:pPr>
            <a:r>
              <a:rPr lang="en-US" altLang="en-US" sz="2000" dirty="0"/>
              <a:t>For the motion of the body with respect to the centroidal frame </a:t>
            </a:r>
            <a:r>
              <a:rPr lang="en-US" altLang="en-US" sz="2000" i="1" dirty="0"/>
              <a:t>Gx′y′z′</a:t>
            </a:r>
            <a:r>
              <a:rPr lang="en-US" altLang="en-US" sz="2000" dirty="0"/>
              <a:t>,</a:t>
            </a:r>
          </a:p>
        </p:txBody>
      </p:sp>
      <p:graphicFrame>
        <p:nvGraphicFramePr>
          <p:cNvPr id="15" name="Object 3"/>
          <p:cNvGraphicFramePr>
            <a:graphicFrameLocks noChangeAspect="1"/>
          </p:cNvGraphicFramePr>
          <p:nvPr>
            <p:extLst>
              <p:ext uri="{D42A27DB-BD31-4B8C-83A1-F6EECF244321}">
                <p14:modId xmlns:p14="http://schemas.microsoft.com/office/powerpoint/2010/main" val="1136450262"/>
              </p:ext>
            </p:extLst>
          </p:nvPr>
        </p:nvGraphicFramePr>
        <p:xfrm>
          <a:off x="5902037" y="5174673"/>
          <a:ext cx="1200727" cy="369455"/>
        </p:xfrm>
        <a:graphic>
          <a:graphicData uri="http://schemas.openxmlformats.org/presentationml/2006/ole">
            <mc:AlternateContent xmlns:mc="http://schemas.openxmlformats.org/markup-compatibility/2006">
              <mc:Choice xmlns:v="urn:schemas-microsoft-com:vml" Requires="v">
                <p:oleObj spid="_x0000_s104832" name="Equation" r:id="rId8" imgW="1320227" imgH="406224" progId="Equation.3">
                  <p:embed/>
                </p:oleObj>
              </mc:Choice>
              <mc:Fallback>
                <p:oleObj name="Equation" r:id="rId8" imgW="1320227" imgH="406224" progId="Equation.3">
                  <p:embed/>
                  <p:pic>
                    <p:nvPicPr>
                      <p:cNvPr id="718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02037" y="5174673"/>
                        <a:ext cx="1200727" cy="369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8"/>
          <p:cNvSpPr>
            <a:spLocks noGrp="1"/>
          </p:cNvSpPr>
          <p:nvPr>
            <p:ph idx="16"/>
          </p:nvPr>
        </p:nvSpPr>
        <p:spPr>
          <a:xfrm>
            <a:off x="4572000" y="5638800"/>
            <a:ext cx="4114800" cy="711200"/>
          </a:xfrm>
        </p:spPr>
        <p:txBody>
          <a:bodyPr/>
          <a:lstStyle/>
          <a:p>
            <a:pPr marL="292608" indent="-292608">
              <a:spcBef>
                <a:spcPts val="0"/>
              </a:spcBef>
              <a:spcAft>
                <a:spcPts val="0"/>
              </a:spcAft>
              <a:buFont typeface="Arial" panose="020B0604020202020204" pitchFamily="34" charset="0"/>
              <a:buChar char="•"/>
            </a:pPr>
            <a:r>
              <a:rPr lang="en-US" altLang="en-US" sz="2000" dirty="0"/>
              <a:t>System of external forces is equipollent to the system consisting of </a:t>
            </a:r>
          </a:p>
        </p:txBody>
      </p:sp>
      <p:graphicFrame>
        <p:nvGraphicFramePr>
          <p:cNvPr id="16" name="Object 2"/>
          <p:cNvGraphicFramePr>
            <a:graphicFrameLocks noChangeAspect="1"/>
          </p:cNvGraphicFramePr>
          <p:nvPr>
            <p:extLst>
              <p:ext uri="{D42A27DB-BD31-4B8C-83A1-F6EECF244321}">
                <p14:modId xmlns:p14="http://schemas.microsoft.com/office/powerpoint/2010/main" val="1454708437"/>
              </p:ext>
            </p:extLst>
          </p:nvPr>
        </p:nvGraphicFramePr>
        <p:xfrm>
          <a:off x="5257800" y="6223000"/>
          <a:ext cx="1295400" cy="406400"/>
        </p:xfrm>
        <a:graphic>
          <a:graphicData uri="http://schemas.openxmlformats.org/presentationml/2006/ole">
            <mc:AlternateContent xmlns:mc="http://schemas.openxmlformats.org/markup-compatibility/2006">
              <mc:Choice xmlns:v="urn:schemas-microsoft-com:vml" Requires="v">
                <p:oleObj spid="_x0000_s104833" name="Equation" r:id="rId10" imgW="1294838" imgH="406224" progId="Equation.3">
                  <p:embed/>
                </p:oleObj>
              </mc:Choice>
              <mc:Fallback>
                <p:oleObj name="Equation" r:id="rId10" imgW="1294838" imgH="406224" progId="Equation.3">
                  <p:embed/>
                  <p:pic>
                    <p:nvPicPr>
                      <p:cNvPr id="7178"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7800" y="6223000"/>
                        <a:ext cx="1295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08416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16.10 </a:t>
            </a:r>
            <a:r>
              <a:rPr lang="en-US" altLang="en-US" sz="1000" b="1" dirty="0">
                <a:ea typeface="ＭＳ Ｐゴシック" pitchFamily="34" charset="-128"/>
              </a:rPr>
              <a:t>4</a:t>
            </a:r>
            <a:endParaRPr lang="en-US" sz="1000" b="1"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3338327" cy="2007625"/>
          </a:xfrm>
          <a:prstGeom prst="rect">
            <a:avLst/>
          </a:prstGeom>
        </p:spPr>
      </p:pic>
      <p:sp>
        <p:nvSpPr>
          <p:cNvPr id="3" name="Content Placeholder 2"/>
          <p:cNvSpPr>
            <a:spLocks noGrp="1"/>
          </p:cNvSpPr>
          <p:nvPr>
            <p:ph idx="1"/>
          </p:nvPr>
        </p:nvSpPr>
        <p:spPr>
          <a:xfrm>
            <a:off x="4038600" y="1600200"/>
            <a:ext cx="4648200" cy="1981200"/>
          </a:xfrm>
        </p:spPr>
        <p:txBody>
          <a:bodyPr/>
          <a:lstStyle/>
          <a:p>
            <a:pPr>
              <a:spcBef>
                <a:spcPct val="50000"/>
              </a:spcBef>
            </a:pPr>
            <a:r>
              <a:rPr lang="en-US" altLang="en-US" sz="2000" b="1" dirty="0">
                <a:solidFill>
                  <a:srgbClr val="AD0B1E"/>
                </a:solidFill>
              </a:rPr>
              <a:t>Reflect and Think:</a:t>
            </a:r>
          </a:p>
          <a:p>
            <a:pPr marL="342900" indent="-342900">
              <a:spcBef>
                <a:spcPct val="50000"/>
              </a:spcBef>
              <a:buFont typeface="Arial" panose="020B0604020202020204" pitchFamily="34" charset="0"/>
              <a:buChar char="•"/>
            </a:pPr>
            <a:r>
              <a:rPr lang="en-US" altLang="en-US" sz="2000" dirty="0"/>
              <a:t>The wheel has larger linear and angular accelerations under conditions of rotating while sliding than when rolling without sliding.</a:t>
            </a:r>
          </a:p>
        </p:txBody>
      </p:sp>
    </p:spTree>
    <p:extLst>
      <p:ext uri="{BB962C8B-B14F-4D97-AF65-F5344CB8AC3E}">
        <p14:creationId xmlns:p14="http://schemas.microsoft.com/office/powerpoint/2010/main" val="2657072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16.12 </a:t>
            </a:r>
            <a:r>
              <a:rPr lang="en-US" altLang="en-US" sz="1000" b="1" dirty="0">
                <a:solidFill>
                  <a:srgbClr val="AD0B1E"/>
                </a:solidFill>
                <a:ea typeface="ＭＳ Ｐゴシック" pitchFamily="34" charset="-128"/>
              </a:rPr>
              <a:t>1</a:t>
            </a:r>
            <a:endParaRPr lang="en-US" sz="1000" b="1" dirty="0">
              <a:solidFill>
                <a:srgbClr val="AD0B1E"/>
              </a:solidFill>
            </a:endParaRPr>
          </a:p>
        </p:txBody>
      </p:sp>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29984" y="1230313"/>
            <a:ext cx="3323094"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
          <p:cNvSpPr txBox="1">
            <a:spLocks noChangeArrowheads="1"/>
          </p:cNvSpPr>
          <p:nvPr/>
        </p:nvSpPr>
        <p:spPr bwMode="auto">
          <a:xfrm>
            <a:off x="344488" y="3516313"/>
            <a:ext cx="38481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extremities of a 1.2-m rod of mass 25 kg can move freely and with no friction along two straight tracks.  The rod is released with no velocity from the position shown.</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Determine: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angular acceleration of the rod,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the reactions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sp>
        <p:nvSpPr>
          <p:cNvPr id="13" name="Text Box 6"/>
          <p:cNvSpPr txBox="1">
            <a:spLocks noChangeArrowheads="1"/>
          </p:cNvSpPr>
          <p:nvPr/>
        </p:nvSpPr>
        <p:spPr bwMode="auto">
          <a:xfrm>
            <a:off x="4322763" y="1104900"/>
            <a:ext cx="481965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Strategy:</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Based on the kinematics of the constrained motion, express the accelerations of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in terms of the angular acceleration.</a:t>
            </a:r>
          </a:p>
        </p:txBody>
      </p:sp>
      <p:sp>
        <p:nvSpPr>
          <p:cNvPr id="15" name="Text Box 7"/>
          <p:cNvSpPr txBox="1">
            <a:spLocks noChangeArrowheads="1"/>
          </p:cNvSpPr>
          <p:nvPr/>
        </p:nvSpPr>
        <p:spPr bwMode="auto">
          <a:xfrm>
            <a:off x="4322763" y="2681288"/>
            <a:ext cx="46561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Draw the free-body-equation for the rod</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expressing the equivalence of the external and effective forces.</a:t>
            </a:r>
          </a:p>
        </p:txBody>
      </p:sp>
      <p:sp>
        <p:nvSpPr>
          <p:cNvPr id="16" name="Text Box 8"/>
          <p:cNvSpPr txBox="1">
            <a:spLocks noChangeArrowheads="1"/>
          </p:cNvSpPr>
          <p:nvPr/>
        </p:nvSpPr>
        <p:spPr bwMode="auto">
          <a:xfrm>
            <a:off x="4322763" y="3800475"/>
            <a:ext cx="47132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the three corresponding scalar equations for the angular acceleration and the reactions at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20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spTree>
    <p:extLst>
      <p:ext uri="{BB962C8B-B14F-4D97-AF65-F5344CB8AC3E}">
        <p14:creationId xmlns:p14="http://schemas.microsoft.com/office/powerpoint/2010/main" val="4263100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P spid="16"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16.12 </a:t>
            </a:r>
            <a:r>
              <a:rPr lang="en-US" altLang="en-US" sz="1000" b="1" dirty="0">
                <a:solidFill>
                  <a:srgbClr val="AD0B1E"/>
                </a:solidFill>
                <a:ea typeface="ＭＳ Ｐゴシック" pitchFamily="34" charset="-128"/>
              </a:rPr>
              <a:t>2</a:t>
            </a:r>
            <a:endParaRPr lang="en-US" sz="1000" b="1" dirty="0">
              <a:solidFill>
                <a:srgbClr val="AD0B1E"/>
              </a:solidFill>
            </a:endParaRPr>
          </a:p>
        </p:txBody>
      </p:sp>
      <p:grpSp>
        <p:nvGrpSpPr>
          <p:cNvPr id="22" name="Group 32"/>
          <p:cNvGrpSpPr>
            <a:grpSpLocks/>
          </p:cNvGrpSpPr>
          <p:nvPr/>
        </p:nvGrpSpPr>
        <p:grpSpPr bwMode="auto">
          <a:xfrm>
            <a:off x="341313" y="914400"/>
            <a:ext cx="8540750" cy="2062163"/>
            <a:chOff x="215" y="576"/>
            <a:chExt cx="5380" cy="1299"/>
          </a:xfrm>
        </p:grpSpPr>
        <p:pic>
          <p:nvPicPr>
            <p:cNvPr id="23" name="Picture 5"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 y="645"/>
              <a:ext cx="2006"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7"/>
            <p:cNvSpPr txBox="1">
              <a:spLocks noChangeArrowheads="1"/>
            </p:cNvSpPr>
            <p:nvPr/>
          </p:nvSpPr>
          <p:spPr bwMode="auto">
            <a:xfrm>
              <a:off x="2253" y="576"/>
              <a:ext cx="3342" cy="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20000"/>
                </a:spcBef>
              </a:pPr>
              <a:r>
                <a:rPr lang="en-US" altLang="en-US" sz="1800" b="1" dirty="0">
                  <a:solidFill>
                    <a:srgbClr val="AD0B1E"/>
                  </a:solidFill>
                </a:rPr>
                <a:t>Modeling and Analysis:</a:t>
              </a:r>
              <a:endParaRPr kumimoji="0" lang="en-US" altLang="en-US" sz="18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2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Based on the kinematics of the constrained motion, express the accelerations of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G</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in terms of the angular acceleration.</a:t>
              </a:r>
            </a:p>
          </p:txBody>
        </p:sp>
      </p:grpSp>
      <p:grpSp>
        <p:nvGrpSpPr>
          <p:cNvPr id="25" name="Group 30"/>
          <p:cNvGrpSpPr>
            <a:grpSpLocks/>
          </p:cNvGrpSpPr>
          <p:nvPr/>
        </p:nvGrpSpPr>
        <p:grpSpPr bwMode="auto">
          <a:xfrm>
            <a:off x="841375" y="2212975"/>
            <a:ext cx="6092825" cy="2444750"/>
            <a:chOff x="530" y="1394"/>
            <a:chExt cx="3838" cy="1540"/>
          </a:xfrm>
        </p:grpSpPr>
        <p:pic>
          <p:nvPicPr>
            <p:cNvPr id="26" name="Picture 9"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 y="2001"/>
              <a:ext cx="1297"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7"/>
            <p:cNvGrpSpPr>
              <a:grpSpLocks/>
            </p:cNvGrpSpPr>
            <p:nvPr/>
          </p:nvGrpSpPr>
          <p:grpSpPr bwMode="auto">
            <a:xfrm>
              <a:off x="2416" y="1394"/>
              <a:ext cx="1952" cy="436"/>
              <a:chOff x="2416" y="1394"/>
              <a:chExt cx="1952" cy="436"/>
            </a:xfrm>
          </p:grpSpPr>
          <p:sp>
            <p:nvSpPr>
              <p:cNvPr id="28" name="Text Box 11"/>
              <p:cNvSpPr txBox="1">
                <a:spLocks noChangeArrowheads="1"/>
              </p:cNvSpPr>
              <p:nvPr/>
            </p:nvSpPr>
            <p:spPr bwMode="auto">
              <a:xfrm>
                <a:off x="2416" y="1394"/>
                <a:ext cx="19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Express the acceleration of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as</a:t>
                </a:r>
              </a:p>
            </p:txBody>
          </p:sp>
          <p:graphicFrame>
            <p:nvGraphicFramePr>
              <p:cNvPr id="29" name="Object 7"/>
              <p:cNvGraphicFramePr>
                <a:graphicFrameLocks noChangeAspect="1"/>
              </p:cNvGraphicFramePr>
              <p:nvPr/>
            </p:nvGraphicFramePr>
            <p:xfrm>
              <a:off x="2651" y="1622"/>
              <a:ext cx="896" cy="208"/>
            </p:xfrm>
            <a:graphic>
              <a:graphicData uri="http://schemas.openxmlformats.org/presentationml/2006/ole">
                <mc:AlternateContent xmlns:mc="http://schemas.openxmlformats.org/markup-compatibility/2006">
                  <mc:Choice xmlns:v="urn:schemas-microsoft-com:vml" Requires="v">
                    <p:oleObj spid="_x0000_s135704" name="Equation" r:id="rId5" imgW="1422400" imgH="330200" progId="Equation.3">
                      <p:embed/>
                    </p:oleObj>
                  </mc:Choice>
                  <mc:Fallback>
                    <p:oleObj name="Equation" r:id="rId5" imgW="14224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1" y="1622"/>
                            <a:ext cx="896"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30" name="Text Box 14"/>
          <p:cNvSpPr txBox="1">
            <a:spLocks noChangeArrowheads="1"/>
          </p:cNvSpPr>
          <p:nvPr/>
        </p:nvSpPr>
        <p:spPr bwMode="auto">
          <a:xfrm>
            <a:off x="3835400" y="3030538"/>
            <a:ext cx="53070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55763" algn="l"/>
              </a:tabLst>
              <a:defRPr sz="2000">
                <a:solidFill>
                  <a:schemeClr val="tx1"/>
                </a:solidFill>
                <a:latin typeface="Times New Roman" pitchFamily="18" charset="0"/>
                <a:ea typeface="ＭＳ Ｐゴシック" pitchFamily="34" charset="-128"/>
              </a:defRPr>
            </a:lvl1pPr>
            <a:lvl2pPr marL="742950" indent="-285750" eaLnBrk="0" hangingPunct="0">
              <a:tabLst>
                <a:tab pos="1655763" algn="l"/>
              </a:tabLst>
              <a:defRPr sz="2000">
                <a:solidFill>
                  <a:schemeClr val="tx1"/>
                </a:solidFill>
                <a:latin typeface="Times New Roman" pitchFamily="18" charset="0"/>
                <a:ea typeface="ＭＳ Ｐゴシック" pitchFamily="34" charset="-128"/>
              </a:defRPr>
            </a:lvl2pPr>
            <a:lvl3pPr marL="1143000" indent="-228600" eaLnBrk="0" hangingPunct="0">
              <a:tabLst>
                <a:tab pos="1655763" algn="l"/>
              </a:tabLst>
              <a:defRPr sz="2000">
                <a:solidFill>
                  <a:schemeClr val="tx1"/>
                </a:solidFill>
                <a:latin typeface="Times New Roman" pitchFamily="18" charset="0"/>
                <a:ea typeface="ＭＳ Ｐゴシック" pitchFamily="34" charset="-128"/>
              </a:defRPr>
            </a:lvl3pPr>
            <a:lvl4pPr marL="1600200" indent="-228600" eaLnBrk="0" hangingPunct="0">
              <a:tabLst>
                <a:tab pos="1655763" algn="l"/>
              </a:tabLst>
              <a:defRPr sz="2000">
                <a:solidFill>
                  <a:schemeClr val="tx1"/>
                </a:solidFill>
                <a:latin typeface="Times New Roman" pitchFamily="18" charset="0"/>
                <a:ea typeface="ＭＳ Ｐゴシック" pitchFamily="34" charset="-128"/>
              </a:defRPr>
            </a:lvl4pPr>
            <a:lvl5pPr marL="2057400" indent="-228600" eaLnBrk="0" hangingPunct="0">
              <a:tabLst>
                <a:tab pos="1655763"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1655763"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1655763"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1655763"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1655763" algn="l"/>
              </a:tabLs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tab pos="1655763" algn="l"/>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With	the corresponding vector triangle </a:t>
            </a:r>
            <a:b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b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and the law of signs yields</a:t>
            </a:r>
          </a:p>
        </p:txBody>
      </p:sp>
      <p:grpSp>
        <p:nvGrpSpPr>
          <p:cNvPr id="31" name="Group 31"/>
          <p:cNvGrpSpPr>
            <a:grpSpLocks/>
          </p:cNvGrpSpPr>
          <p:nvPr/>
        </p:nvGrpSpPr>
        <p:grpSpPr bwMode="auto">
          <a:xfrm>
            <a:off x="617538" y="4168775"/>
            <a:ext cx="8134350" cy="2184400"/>
            <a:chOff x="389" y="2626"/>
            <a:chExt cx="5124" cy="1376"/>
          </a:xfrm>
        </p:grpSpPr>
        <p:pic>
          <p:nvPicPr>
            <p:cNvPr id="32" name="Picture 10"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 y="3197"/>
              <a:ext cx="1661" cy="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 28"/>
            <p:cNvGrpSpPr>
              <a:grpSpLocks/>
            </p:cNvGrpSpPr>
            <p:nvPr/>
          </p:nvGrpSpPr>
          <p:grpSpPr bwMode="auto">
            <a:xfrm>
              <a:off x="2416" y="2626"/>
              <a:ext cx="3097" cy="465"/>
              <a:chOff x="2416" y="2626"/>
              <a:chExt cx="3097" cy="465"/>
            </a:xfrm>
          </p:grpSpPr>
          <p:sp>
            <p:nvSpPr>
              <p:cNvPr id="34" name="Text Box 17"/>
              <p:cNvSpPr txBox="1">
                <a:spLocks noChangeArrowheads="1"/>
              </p:cNvSpPr>
              <p:nvPr/>
            </p:nvSpPr>
            <p:spPr bwMode="auto">
              <a:xfrm>
                <a:off x="2416" y="2626"/>
                <a:ext cx="30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The acceleration of G is now obtained from</a:t>
                </a:r>
              </a:p>
            </p:txBody>
          </p:sp>
          <p:graphicFrame>
            <p:nvGraphicFramePr>
              <p:cNvPr id="35" name="Object 3"/>
              <p:cNvGraphicFramePr>
                <a:graphicFrameLocks noChangeAspect="1"/>
              </p:cNvGraphicFramePr>
              <p:nvPr/>
            </p:nvGraphicFramePr>
            <p:xfrm>
              <a:off x="2643" y="2875"/>
              <a:ext cx="1088" cy="216"/>
            </p:xfrm>
            <a:graphic>
              <a:graphicData uri="http://schemas.openxmlformats.org/presentationml/2006/ole">
                <mc:AlternateContent xmlns:mc="http://schemas.openxmlformats.org/markup-compatibility/2006">
                  <mc:Choice xmlns:v="urn:schemas-microsoft-com:vml" Requires="v">
                    <p:oleObj spid="_x0000_s135705" name="Equation" r:id="rId8" imgW="1726451" imgH="342751" progId="Equation.3">
                      <p:embed/>
                    </p:oleObj>
                  </mc:Choice>
                  <mc:Fallback>
                    <p:oleObj name="Equation" r:id="rId8" imgW="1726451" imgH="34275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3" y="2875"/>
                            <a:ext cx="1088"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4"/>
              <p:cNvGraphicFramePr>
                <a:graphicFrameLocks noChangeAspect="1"/>
              </p:cNvGraphicFramePr>
              <p:nvPr/>
            </p:nvGraphicFramePr>
            <p:xfrm>
              <a:off x="3816" y="2875"/>
              <a:ext cx="1040" cy="208"/>
            </p:xfrm>
            <a:graphic>
              <a:graphicData uri="http://schemas.openxmlformats.org/presentationml/2006/ole">
                <mc:AlternateContent xmlns:mc="http://schemas.openxmlformats.org/markup-compatibility/2006">
                  <mc:Choice xmlns:v="urn:schemas-microsoft-com:vml" Requires="v">
                    <p:oleObj spid="_x0000_s135706" name="Equation" r:id="rId10" imgW="1651000" imgH="330200" progId="Equation.3">
                      <p:embed/>
                    </p:oleObj>
                  </mc:Choice>
                  <mc:Fallback>
                    <p:oleObj name="Equation" r:id="rId10" imgW="1651000" imgH="330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6" y="2875"/>
                            <a:ext cx="1040"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37" name="Text Box 24"/>
          <p:cNvSpPr txBox="1">
            <a:spLocks noChangeArrowheads="1"/>
          </p:cNvSpPr>
          <p:nvPr/>
        </p:nvSpPr>
        <p:spPr bwMode="auto">
          <a:xfrm>
            <a:off x="3835400" y="5118100"/>
            <a:ext cx="4892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Resolving into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x</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y</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components,</a:t>
            </a:r>
          </a:p>
        </p:txBody>
      </p:sp>
      <p:pic>
        <p:nvPicPr>
          <p:cNvPr id="38" name="Picture 37" descr="Picture1.png"/>
          <p:cNvPicPr>
            <a:picLocks noChangeAspect="1"/>
          </p:cNvPicPr>
          <p:nvPr/>
        </p:nvPicPr>
        <p:blipFill>
          <a:blip r:embed="rId12"/>
          <a:stretch>
            <a:fillRect/>
          </a:stretch>
        </p:blipFill>
        <p:spPr>
          <a:xfrm>
            <a:off x="4384595" y="3066303"/>
            <a:ext cx="1152049" cy="359634"/>
          </a:xfrm>
          <a:prstGeom prst="rect">
            <a:avLst/>
          </a:prstGeom>
        </p:spPr>
      </p:pic>
      <p:pic>
        <p:nvPicPr>
          <p:cNvPr id="39" name="Picture 38" descr="Picture1.png"/>
          <p:cNvPicPr>
            <a:picLocks noChangeAspect="1"/>
          </p:cNvPicPr>
          <p:nvPr/>
        </p:nvPicPr>
        <p:blipFill>
          <a:blip r:embed="rId13"/>
          <a:stretch>
            <a:fillRect/>
          </a:stretch>
        </p:blipFill>
        <p:spPr>
          <a:xfrm>
            <a:off x="4178407" y="3727717"/>
            <a:ext cx="2590586" cy="316966"/>
          </a:xfrm>
          <a:prstGeom prst="rect">
            <a:avLst/>
          </a:prstGeom>
        </p:spPr>
      </p:pic>
      <p:pic>
        <p:nvPicPr>
          <p:cNvPr id="40" name="Picture 39" descr="Picture1.png"/>
          <p:cNvPicPr>
            <a:picLocks noChangeAspect="1"/>
          </p:cNvPicPr>
          <p:nvPr/>
        </p:nvPicPr>
        <p:blipFill>
          <a:blip r:embed="rId14"/>
          <a:stretch>
            <a:fillRect/>
          </a:stretch>
        </p:blipFill>
        <p:spPr>
          <a:xfrm>
            <a:off x="4044325" y="5526561"/>
            <a:ext cx="3315950" cy="707078"/>
          </a:xfrm>
          <a:prstGeom prst="rect">
            <a:avLst/>
          </a:prstGeom>
        </p:spPr>
      </p:pic>
    </p:spTree>
    <p:extLst>
      <p:ext uri="{BB962C8B-B14F-4D97-AF65-F5344CB8AC3E}">
        <p14:creationId xmlns:p14="http://schemas.microsoft.com/office/powerpoint/2010/main" val="1244659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Sample Problem 16.12 </a:t>
            </a:r>
            <a:r>
              <a:rPr lang="en-US" altLang="en-US" sz="1000" b="1" dirty="0">
                <a:ea typeface="ＭＳ Ｐゴシック" pitchFamily="34" charset="-128"/>
              </a:rPr>
              <a:t>3</a:t>
            </a:r>
            <a:endParaRPr lang="en-US" sz="1000" b="1" dirty="0"/>
          </a:p>
        </p:txBody>
      </p:sp>
      <p:pic>
        <p:nvPicPr>
          <p:cNvPr id="26"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4013" y="1116013"/>
            <a:ext cx="3352800"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7"/>
          <p:cNvSpPr txBox="1">
            <a:spLocks noChangeArrowheads="1"/>
          </p:cNvSpPr>
          <p:nvPr/>
        </p:nvSpPr>
        <p:spPr bwMode="auto">
          <a:xfrm>
            <a:off x="3763963" y="969963"/>
            <a:ext cx="52022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Draw the free-body-equation for the rod</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expressing the equivalence of the external and effective forces.</a:t>
            </a:r>
          </a:p>
        </p:txBody>
      </p:sp>
      <p:sp>
        <p:nvSpPr>
          <p:cNvPr id="28" name="Text Box 8"/>
          <p:cNvSpPr txBox="1">
            <a:spLocks noChangeArrowheads="1"/>
          </p:cNvSpPr>
          <p:nvPr/>
        </p:nvSpPr>
        <p:spPr bwMode="auto">
          <a:xfrm>
            <a:off x="3763963" y="1685925"/>
            <a:ext cx="537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Solve the three corresponding scalar equations for the angular acceleration and the reactions at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 and </a:t>
            </a:r>
            <a:r>
              <a:rPr kumimoji="0" lang="en-US" altLang="en-US" sz="1800" b="0" i="1"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B</a:t>
            </a: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a:t>
            </a:r>
          </a:p>
        </p:txBody>
      </p:sp>
      <p:grpSp>
        <p:nvGrpSpPr>
          <p:cNvPr id="29" name="Group 14"/>
          <p:cNvGrpSpPr>
            <a:grpSpLocks/>
          </p:cNvGrpSpPr>
          <p:nvPr/>
        </p:nvGrpSpPr>
        <p:grpSpPr bwMode="auto">
          <a:xfrm>
            <a:off x="4040188" y="2408238"/>
            <a:ext cx="2070100" cy="355600"/>
            <a:chOff x="2426" y="1495"/>
            <a:chExt cx="1304" cy="224"/>
          </a:xfrm>
        </p:grpSpPr>
        <p:graphicFrame>
          <p:nvGraphicFramePr>
            <p:cNvPr id="30" name="Object 15"/>
            <p:cNvGraphicFramePr>
              <a:graphicFrameLocks noChangeAspect="1"/>
            </p:cNvGraphicFramePr>
            <p:nvPr/>
          </p:nvGraphicFramePr>
          <p:xfrm>
            <a:off x="2570" y="1495"/>
            <a:ext cx="1160" cy="224"/>
          </p:xfrm>
          <a:graphic>
            <a:graphicData uri="http://schemas.openxmlformats.org/presentationml/2006/ole">
              <mc:AlternateContent xmlns:mc="http://schemas.openxmlformats.org/markup-compatibility/2006">
                <mc:Choice xmlns:v="urn:schemas-microsoft-com:vml" Requires="v">
                  <p:oleObj spid="_x0000_s152606" name="Equation" r:id="rId4" imgW="1841500" imgH="355600" progId="Equation.3">
                    <p:embed/>
                  </p:oleObj>
                </mc:Choice>
                <mc:Fallback>
                  <p:oleObj name="Equation" r:id="rId4" imgW="18415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0" y="1495"/>
                          <a:ext cx="1160"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6"/>
            <p:cNvGraphicFramePr>
              <a:graphicFrameLocks noChangeAspect="1"/>
            </p:cNvGraphicFramePr>
            <p:nvPr/>
          </p:nvGraphicFramePr>
          <p:xfrm>
            <a:off x="2426" y="1520"/>
            <a:ext cx="144" cy="174"/>
          </p:xfrm>
          <a:graphic>
            <a:graphicData uri="http://schemas.openxmlformats.org/presentationml/2006/ole">
              <mc:AlternateContent xmlns:mc="http://schemas.openxmlformats.org/markup-compatibility/2006">
                <mc:Choice xmlns:v="urn:schemas-microsoft-com:vml" Requires="v">
                  <p:oleObj spid="_x0000_s152607" name="Bitmap Image" r:id="rId6" imgW="228571" imgH="276117" progId="PBrush">
                    <p:embed/>
                  </p:oleObj>
                </mc:Choice>
                <mc:Fallback>
                  <p:oleObj name="Bitmap Image" r:id="rId6" imgW="228571" imgH="276117"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6" y="1520"/>
                          <a:ext cx="14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2" name="Group 18"/>
          <p:cNvGrpSpPr>
            <a:grpSpLocks/>
          </p:cNvGrpSpPr>
          <p:nvPr/>
        </p:nvGrpSpPr>
        <p:grpSpPr bwMode="auto">
          <a:xfrm>
            <a:off x="7112001" y="3484563"/>
            <a:ext cx="1674813" cy="392113"/>
            <a:chOff x="4563" y="2195"/>
            <a:chExt cx="1055" cy="247"/>
          </a:xfrm>
        </p:grpSpPr>
        <p:grpSp>
          <p:nvGrpSpPr>
            <p:cNvPr id="33" name="Group 16"/>
            <p:cNvGrpSpPr>
              <a:grpSpLocks/>
            </p:cNvGrpSpPr>
            <p:nvPr/>
          </p:nvGrpSpPr>
          <p:grpSpPr bwMode="auto">
            <a:xfrm>
              <a:off x="4599" y="2214"/>
              <a:ext cx="991" cy="208"/>
              <a:chOff x="4597" y="2199"/>
              <a:chExt cx="991" cy="208"/>
            </a:xfrm>
          </p:grpSpPr>
          <p:graphicFrame>
            <p:nvGraphicFramePr>
              <p:cNvPr id="35" name="Object 13"/>
              <p:cNvGraphicFramePr>
                <a:graphicFrameLocks noChangeAspect="1"/>
              </p:cNvGraphicFramePr>
              <p:nvPr>
                <p:extLst>
                  <p:ext uri="{D42A27DB-BD31-4B8C-83A1-F6EECF244321}">
                    <p14:modId xmlns:p14="http://schemas.microsoft.com/office/powerpoint/2010/main" val="2300431128"/>
                  </p:ext>
                </p:extLst>
              </p:nvPr>
            </p:nvGraphicFramePr>
            <p:xfrm>
              <a:off x="4597" y="2199"/>
              <a:ext cx="904" cy="208"/>
            </p:xfrm>
            <a:graphic>
              <a:graphicData uri="http://schemas.openxmlformats.org/presentationml/2006/ole">
                <mc:AlternateContent xmlns:mc="http://schemas.openxmlformats.org/markup-compatibility/2006">
                  <mc:Choice xmlns:v="urn:schemas-microsoft-com:vml" Requires="v">
                    <p:oleObj spid="_x0000_s152608" name="Equation" r:id="rId8" imgW="1434960" imgH="330120" progId="Equation.DSMT4">
                      <p:embed/>
                    </p:oleObj>
                  </mc:Choice>
                  <mc:Fallback>
                    <p:oleObj name="Equation" r:id="rId8" imgW="1434960" imgH="3301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7" y="2199"/>
                            <a:ext cx="904"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14"/>
              <p:cNvGraphicFramePr>
                <a:graphicFrameLocks noChangeAspect="1"/>
              </p:cNvGraphicFramePr>
              <p:nvPr/>
            </p:nvGraphicFramePr>
            <p:xfrm>
              <a:off x="5498" y="2213"/>
              <a:ext cx="90" cy="180"/>
            </p:xfrm>
            <a:graphic>
              <a:graphicData uri="http://schemas.openxmlformats.org/presentationml/2006/ole">
                <mc:AlternateContent xmlns:mc="http://schemas.openxmlformats.org/markup-compatibility/2006">
                  <mc:Choice xmlns:v="urn:schemas-microsoft-com:vml" Requires="v">
                    <p:oleObj spid="_x0000_s152609" name="Bitmap Image" r:id="rId10" imgW="142933" imgH="285866" progId="PBrush">
                      <p:embed/>
                    </p:oleObj>
                  </mc:Choice>
                  <mc:Fallback>
                    <p:oleObj name="Bitmap Image" r:id="rId10" imgW="142933" imgH="285866"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8" y="2213"/>
                            <a:ext cx="90"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4" name="Rectangle 17"/>
            <p:cNvSpPr>
              <a:spLocks noChangeArrowheads="1"/>
            </p:cNvSpPr>
            <p:nvPr/>
          </p:nvSpPr>
          <p:spPr bwMode="auto">
            <a:xfrm>
              <a:off x="4563" y="2195"/>
              <a:ext cx="1055" cy="24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grpSp>
        <p:nvGrpSpPr>
          <p:cNvPr id="37" name="Group 41"/>
          <p:cNvGrpSpPr>
            <a:grpSpLocks/>
          </p:cNvGrpSpPr>
          <p:nvPr/>
        </p:nvGrpSpPr>
        <p:grpSpPr bwMode="auto">
          <a:xfrm>
            <a:off x="4040188" y="3989388"/>
            <a:ext cx="5102225" cy="1235075"/>
            <a:chOff x="2545" y="2513"/>
            <a:chExt cx="3214" cy="778"/>
          </a:xfrm>
        </p:grpSpPr>
        <p:grpSp>
          <p:nvGrpSpPr>
            <p:cNvPr id="38" name="Group 21"/>
            <p:cNvGrpSpPr>
              <a:grpSpLocks/>
            </p:cNvGrpSpPr>
            <p:nvPr/>
          </p:nvGrpSpPr>
          <p:grpSpPr bwMode="auto">
            <a:xfrm>
              <a:off x="2545" y="2513"/>
              <a:ext cx="1187" cy="224"/>
              <a:chOff x="2639" y="2535"/>
              <a:chExt cx="1187" cy="224"/>
            </a:xfrm>
          </p:grpSpPr>
          <p:graphicFrame>
            <p:nvGraphicFramePr>
              <p:cNvPr id="46" name="Object 10"/>
              <p:cNvGraphicFramePr>
                <a:graphicFrameLocks noChangeAspect="1"/>
              </p:cNvGraphicFramePr>
              <p:nvPr/>
            </p:nvGraphicFramePr>
            <p:xfrm>
              <a:off x="2639" y="2575"/>
              <a:ext cx="168" cy="144"/>
            </p:xfrm>
            <a:graphic>
              <a:graphicData uri="http://schemas.openxmlformats.org/presentationml/2006/ole">
                <mc:AlternateContent xmlns:mc="http://schemas.openxmlformats.org/markup-compatibility/2006">
                  <mc:Choice xmlns:v="urn:schemas-microsoft-com:vml" Requires="v">
                    <p:oleObj spid="_x0000_s152610" name="Bitmap Image" r:id="rId12" imgW="266737" imgH="228571" progId="PBrush">
                      <p:embed/>
                    </p:oleObj>
                  </mc:Choice>
                  <mc:Fallback>
                    <p:oleObj name="Bitmap Image" r:id="rId12" imgW="266737" imgH="228571" progId="PBrush">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39" y="2575"/>
                            <a:ext cx="16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 name="Object 11"/>
              <p:cNvGraphicFramePr>
                <a:graphicFrameLocks noChangeAspect="1"/>
              </p:cNvGraphicFramePr>
              <p:nvPr/>
            </p:nvGraphicFramePr>
            <p:xfrm>
              <a:off x="2818" y="2535"/>
              <a:ext cx="1008" cy="224"/>
            </p:xfrm>
            <a:graphic>
              <a:graphicData uri="http://schemas.openxmlformats.org/presentationml/2006/ole">
                <mc:AlternateContent xmlns:mc="http://schemas.openxmlformats.org/markup-compatibility/2006">
                  <mc:Choice xmlns:v="urn:schemas-microsoft-com:vml" Requires="v">
                    <p:oleObj spid="_x0000_s152611" name="Equation" r:id="rId14" imgW="1600200" imgH="355600" progId="Equation.3">
                      <p:embed/>
                    </p:oleObj>
                  </mc:Choice>
                  <mc:Fallback>
                    <p:oleObj name="Equation" r:id="rId14" imgW="1600200" imgH="355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8" y="2535"/>
                            <a:ext cx="1008"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9" name="Object 7"/>
            <p:cNvGraphicFramePr>
              <a:graphicFrameLocks noChangeAspect="1"/>
            </p:cNvGraphicFramePr>
            <p:nvPr>
              <p:extLst>
                <p:ext uri="{D42A27DB-BD31-4B8C-83A1-F6EECF244321}">
                  <p14:modId xmlns:p14="http://schemas.microsoft.com/office/powerpoint/2010/main" val="3460879400"/>
                </p:ext>
              </p:extLst>
            </p:nvPr>
          </p:nvGraphicFramePr>
          <p:xfrm>
            <a:off x="2628" y="2766"/>
            <a:ext cx="1520" cy="432"/>
          </p:xfrm>
          <a:graphic>
            <a:graphicData uri="http://schemas.openxmlformats.org/presentationml/2006/ole">
              <mc:AlternateContent xmlns:mc="http://schemas.openxmlformats.org/markup-compatibility/2006">
                <mc:Choice xmlns:v="urn:schemas-microsoft-com:vml" Requires="v">
                  <p:oleObj spid="_x0000_s152612" name="Equation" r:id="rId16" imgW="2412720" imgH="685800" progId="Equation.DSMT4">
                    <p:embed/>
                  </p:oleObj>
                </mc:Choice>
                <mc:Fallback>
                  <p:oleObj name="Equation" r:id="rId16" imgW="2412720" imgH="6858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8" y="2766"/>
                          <a:ext cx="152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Group 28"/>
            <p:cNvGrpSpPr>
              <a:grpSpLocks/>
            </p:cNvGrpSpPr>
            <p:nvPr/>
          </p:nvGrpSpPr>
          <p:grpSpPr bwMode="auto">
            <a:xfrm>
              <a:off x="4480" y="3045"/>
              <a:ext cx="1279" cy="246"/>
              <a:chOff x="4324" y="3045"/>
              <a:chExt cx="1279" cy="246"/>
            </a:xfrm>
          </p:grpSpPr>
          <p:grpSp>
            <p:nvGrpSpPr>
              <p:cNvPr id="41" name="Group 26"/>
              <p:cNvGrpSpPr>
                <a:grpSpLocks/>
              </p:cNvGrpSpPr>
              <p:nvPr/>
            </p:nvGrpSpPr>
            <p:grpSpPr bwMode="auto">
              <a:xfrm>
                <a:off x="4325" y="3055"/>
                <a:ext cx="1278" cy="231"/>
                <a:chOff x="4325" y="3055"/>
                <a:chExt cx="1278" cy="231"/>
              </a:xfrm>
            </p:grpSpPr>
            <p:graphicFrame>
              <p:nvGraphicFramePr>
                <p:cNvPr id="43" name="Object 8"/>
                <p:cNvGraphicFramePr>
                  <a:graphicFrameLocks noChangeAspect="1"/>
                </p:cNvGraphicFramePr>
                <p:nvPr>
                  <p:extLst>
                    <p:ext uri="{D42A27DB-BD31-4B8C-83A1-F6EECF244321}">
                      <p14:modId xmlns:p14="http://schemas.microsoft.com/office/powerpoint/2010/main" val="182064809"/>
                    </p:ext>
                  </p:extLst>
                </p:nvPr>
              </p:nvGraphicFramePr>
              <p:xfrm>
                <a:off x="4325" y="3067"/>
                <a:ext cx="776" cy="208"/>
              </p:xfrm>
              <a:graphic>
                <a:graphicData uri="http://schemas.openxmlformats.org/presentationml/2006/ole">
                  <mc:AlternateContent xmlns:mc="http://schemas.openxmlformats.org/markup-compatibility/2006">
                    <mc:Choice xmlns:v="urn:schemas-microsoft-com:vml" Requires="v">
                      <p:oleObj spid="_x0000_s152613" name="Equation" r:id="rId18" imgW="1231560" imgH="330120" progId="Equation.DSMT4">
                        <p:embed/>
                      </p:oleObj>
                    </mc:Choice>
                    <mc:Fallback>
                      <p:oleObj name="Equation" r:id="rId18" imgW="1231560" imgH="33012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25" y="3067"/>
                              <a:ext cx="776"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9"/>
                <p:cNvGraphicFramePr>
                  <a:graphicFrameLocks noChangeAspect="1"/>
                </p:cNvGraphicFramePr>
                <p:nvPr/>
              </p:nvGraphicFramePr>
              <p:xfrm>
                <a:off x="5084" y="3102"/>
                <a:ext cx="156" cy="138"/>
              </p:xfrm>
              <a:graphic>
                <a:graphicData uri="http://schemas.openxmlformats.org/presentationml/2006/ole">
                  <mc:AlternateContent xmlns:mc="http://schemas.openxmlformats.org/markup-compatibility/2006">
                    <mc:Choice xmlns:v="urn:schemas-microsoft-com:vml" Requires="v">
                      <p:oleObj spid="_x0000_s152614" name="Bitmap Image" r:id="rId20" imgW="247685" imgH="219222" progId="PBrush">
                        <p:embed/>
                      </p:oleObj>
                    </mc:Choice>
                    <mc:Fallback>
                      <p:oleObj name="Bitmap Image" r:id="rId20" imgW="247685" imgH="219222" progId="PBrush">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84" y="3102"/>
                              <a:ext cx="156"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Text Box 25"/>
                <p:cNvSpPr txBox="1">
                  <a:spLocks noChangeArrowheads="1"/>
                </p:cNvSpPr>
                <p:nvPr/>
              </p:nvSpPr>
              <p:spPr bwMode="auto">
                <a:xfrm>
                  <a:off x="5207" y="3055"/>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45</a:t>
                  </a:r>
                  <a:r>
                    <a:rPr kumimoji="0" lang="en-US" altLang="en-US" sz="1800" b="0" i="0" u="none" strike="noStrike" kern="0" cap="none" spc="0" normalizeH="0" baseline="30000" noProof="0" dirty="0">
                      <a:ln>
                        <a:noFill/>
                      </a:ln>
                      <a:solidFill>
                        <a:srgbClr val="000000"/>
                      </a:solidFill>
                      <a:effectLst/>
                      <a:uLnTx/>
                      <a:uFillTx/>
                      <a:latin typeface="Times New Roman" pitchFamily="18" charset="0"/>
                      <a:ea typeface="ＭＳ Ｐゴシック" pitchFamily="34" charset="-128"/>
                    </a:rPr>
                    <a:t>o</a:t>
                  </a:r>
                  <a:endParaRPr kumimoji="0" lang="en-US" altLang="en-US" sz="18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sp>
            <p:nvSpPr>
              <p:cNvPr id="42" name="Rectangle 27"/>
              <p:cNvSpPr>
                <a:spLocks noChangeArrowheads="1"/>
              </p:cNvSpPr>
              <p:nvPr/>
            </p:nvSpPr>
            <p:spPr bwMode="auto">
              <a:xfrm>
                <a:off x="4324" y="3045"/>
                <a:ext cx="1152" cy="24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grpSp>
      <p:grpSp>
        <p:nvGrpSpPr>
          <p:cNvPr id="48" name="Group 40"/>
          <p:cNvGrpSpPr>
            <a:grpSpLocks/>
          </p:cNvGrpSpPr>
          <p:nvPr/>
        </p:nvGrpSpPr>
        <p:grpSpPr bwMode="auto">
          <a:xfrm>
            <a:off x="3962401" y="5334002"/>
            <a:ext cx="4573588" cy="1163638"/>
            <a:chOff x="2496" y="3360"/>
            <a:chExt cx="2881" cy="733"/>
          </a:xfrm>
        </p:grpSpPr>
        <p:grpSp>
          <p:nvGrpSpPr>
            <p:cNvPr id="49" name="Group 33"/>
            <p:cNvGrpSpPr>
              <a:grpSpLocks/>
            </p:cNvGrpSpPr>
            <p:nvPr/>
          </p:nvGrpSpPr>
          <p:grpSpPr bwMode="auto">
            <a:xfrm>
              <a:off x="2545" y="3360"/>
              <a:ext cx="1136" cy="248"/>
              <a:chOff x="2666" y="3525"/>
              <a:chExt cx="1136" cy="248"/>
            </a:xfrm>
          </p:grpSpPr>
          <p:graphicFrame>
            <p:nvGraphicFramePr>
              <p:cNvPr id="56" name="Object 5"/>
              <p:cNvGraphicFramePr>
                <a:graphicFrameLocks noChangeAspect="1"/>
              </p:cNvGraphicFramePr>
              <p:nvPr/>
            </p:nvGraphicFramePr>
            <p:xfrm>
              <a:off x="2794" y="3525"/>
              <a:ext cx="1008" cy="248"/>
            </p:xfrm>
            <a:graphic>
              <a:graphicData uri="http://schemas.openxmlformats.org/presentationml/2006/ole">
                <mc:AlternateContent xmlns:mc="http://schemas.openxmlformats.org/markup-compatibility/2006">
                  <mc:Choice xmlns:v="urn:schemas-microsoft-com:vml" Requires="v">
                    <p:oleObj spid="_x0000_s152615" name="Equation" r:id="rId22" imgW="1600200" imgH="393700" progId="Equation.3">
                      <p:embed/>
                    </p:oleObj>
                  </mc:Choice>
                  <mc:Fallback>
                    <p:oleObj name="Equation" r:id="rId22" imgW="1600200" imgH="3937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94" y="3525"/>
                            <a:ext cx="1008"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6"/>
              <p:cNvGraphicFramePr>
                <a:graphicFrameLocks noChangeAspect="1"/>
              </p:cNvGraphicFramePr>
              <p:nvPr/>
            </p:nvGraphicFramePr>
            <p:xfrm>
              <a:off x="2666" y="3542"/>
              <a:ext cx="114" cy="168"/>
            </p:xfrm>
            <a:graphic>
              <a:graphicData uri="http://schemas.openxmlformats.org/presentationml/2006/ole">
                <mc:AlternateContent xmlns:mc="http://schemas.openxmlformats.org/markup-compatibility/2006">
                  <mc:Choice xmlns:v="urn:schemas-microsoft-com:vml" Requires="v">
                    <p:oleObj spid="_x0000_s152616" name="Bitmap Image" r:id="rId24" imgW="181096" imgH="266737" progId="PBrush">
                      <p:embed/>
                    </p:oleObj>
                  </mc:Choice>
                  <mc:Fallback>
                    <p:oleObj name="Bitmap Image" r:id="rId24" imgW="181096" imgH="266737" progId="PBrush">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66" y="3542"/>
                            <a:ext cx="11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0" name="Object 2"/>
            <p:cNvGraphicFramePr>
              <a:graphicFrameLocks noChangeAspect="1"/>
            </p:cNvGraphicFramePr>
            <p:nvPr>
              <p:extLst>
                <p:ext uri="{D42A27DB-BD31-4B8C-83A1-F6EECF244321}">
                  <p14:modId xmlns:p14="http://schemas.microsoft.com/office/powerpoint/2010/main" val="30405743"/>
                </p:ext>
              </p:extLst>
            </p:nvPr>
          </p:nvGraphicFramePr>
          <p:xfrm>
            <a:off x="2496" y="3656"/>
            <a:ext cx="2648" cy="208"/>
          </p:xfrm>
          <a:graphic>
            <a:graphicData uri="http://schemas.openxmlformats.org/presentationml/2006/ole">
              <mc:AlternateContent xmlns:mc="http://schemas.openxmlformats.org/markup-compatibility/2006">
                <mc:Choice xmlns:v="urn:schemas-microsoft-com:vml" Requires="v">
                  <p:oleObj spid="_x0000_s152617" name="Equation" r:id="rId26" imgW="4203360" imgH="330120" progId="Equation.DSMT4">
                    <p:embed/>
                  </p:oleObj>
                </mc:Choice>
                <mc:Fallback>
                  <p:oleObj name="Equation" r:id="rId26" imgW="4203360" imgH="33012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96" y="3656"/>
                          <a:ext cx="2648"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1" name="Group 39"/>
            <p:cNvGrpSpPr>
              <a:grpSpLocks/>
            </p:cNvGrpSpPr>
            <p:nvPr/>
          </p:nvGrpSpPr>
          <p:grpSpPr bwMode="auto">
            <a:xfrm>
              <a:off x="4480" y="3875"/>
              <a:ext cx="897" cy="218"/>
              <a:chOff x="4309" y="3860"/>
              <a:chExt cx="897" cy="218"/>
            </a:xfrm>
          </p:grpSpPr>
          <p:grpSp>
            <p:nvGrpSpPr>
              <p:cNvPr id="52" name="Group 37"/>
              <p:cNvGrpSpPr>
                <a:grpSpLocks/>
              </p:cNvGrpSpPr>
              <p:nvPr/>
            </p:nvGrpSpPr>
            <p:grpSpPr bwMode="auto">
              <a:xfrm>
                <a:off x="4315" y="3863"/>
                <a:ext cx="861" cy="215"/>
                <a:chOff x="4317" y="3866"/>
                <a:chExt cx="861" cy="215"/>
              </a:xfrm>
            </p:grpSpPr>
            <p:graphicFrame>
              <p:nvGraphicFramePr>
                <p:cNvPr id="54" name="Object 3"/>
                <p:cNvGraphicFramePr>
                  <a:graphicFrameLocks noChangeAspect="1"/>
                </p:cNvGraphicFramePr>
                <p:nvPr>
                  <p:extLst>
                    <p:ext uri="{D42A27DB-BD31-4B8C-83A1-F6EECF244321}">
                      <p14:modId xmlns:p14="http://schemas.microsoft.com/office/powerpoint/2010/main" val="152615534"/>
                    </p:ext>
                  </p:extLst>
                </p:nvPr>
              </p:nvGraphicFramePr>
              <p:xfrm>
                <a:off x="4317" y="3889"/>
                <a:ext cx="776" cy="192"/>
              </p:xfrm>
              <a:graphic>
                <a:graphicData uri="http://schemas.openxmlformats.org/presentationml/2006/ole">
                  <mc:AlternateContent xmlns:mc="http://schemas.openxmlformats.org/markup-compatibility/2006">
                    <mc:Choice xmlns:v="urn:schemas-microsoft-com:vml" Requires="v">
                      <p:oleObj spid="_x0000_s152618" name="Equation" r:id="rId28" imgW="1231560" imgH="304560" progId="Equation.DSMT4">
                        <p:embed/>
                      </p:oleObj>
                    </mc:Choice>
                    <mc:Fallback>
                      <p:oleObj name="Equation" r:id="rId28" imgW="1231560" imgH="30456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17" y="3889"/>
                              <a:ext cx="776"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Object 4"/>
                <p:cNvGraphicFramePr>
                  <a:graphicFrameLocks noChangeAspect="1"/>
                </p:cNvGraphicFramePr>
                <p:nvPr/>
              </p:nvGraphicFramePr>
              <p:xfrm>
                <a:off x="5100" y="3866"/>
                <a:ext cx="78" cy="180"/>
              </p:xfrm>
              <a:graphic>
                <a:graphicData uri="http://schemas.openxmlformats.org/presentationml/2006/ole">
                  <mc:AlternateContent xmlns:mc="http://schemas.openxmlformats.org/markup-compatibility/2006">
                    <mc:Choice xmlns:v="urn:schemas-microsoft-com:vml" Requires="v">
                      <p:oleObj spid="_x0000_s152619" name="Bitmap Image" r:id="rId30" imgW="123842" imgH="285866" progId="PBrush">
                        <p:embed/>
                      </p:oleObj>
                    </mc:Choice>
                    <mc:Fallback>
                      <p:oleObj name="Bitmap Image" r:id="rId30" imgW="123842" imgH="285866" progId="PBrush">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100" y="3866"/>
                              <a:ext cx="7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3" name="Rectangle 38"/>
              <p:cNvSpPr>
                <a:spLocks noChangeArrowheads="1"/>
              </p:cNvSpPr>
              <p:nvPr/>
            </p:nvSpPr>
            <p:spPr bwMode="auto">
              <a:xfrm>
                <a:off x="4309" y="3860"/>
                <a:ext cx="897" cy="21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p:grpSp>
      </p:grpSp>
      <p:pic>
        <p:nvPicPr>
          <p:cNvPr id="58" name="Picture 57" descr="Picture1.png"/>
          <p:cNvPicPr>
            <a:picLocks noChangeAspect="1"/>
          </p:cNvPicPr>
          <p:nvPr/>
        </p:nvPicPr>
        <p:blipFill>
          <a:blip r:embed="rId32"/>
          <a:stretch>
            <a:fillRect/>
          </a:stretch>
        </p:blipFill>
        <p:spPr>
          <a:xfrm>
            <a:off x="4041051" y="2857022"/>
            <a:ext cx="5077549" cy="737555"/>
          </a:xfrm>
          <a:prstGeom prst="rect">
            <a:avLst/>
          </a:prstGeom>
        </p:spPr>
      </p:pic>
      <p:pic>
        <p:nvPicPr>
          <p:cNvPr id="59" name="Picture 58" descr="Picture1.png"/>
          <p:cNvPicPr>
            <a:picLocks noChangeAspect="1"/>
          </p:cNvPicPr>
          <p:nvPr/>
        </p:nvPicPr>
        <p:blipFill>
          <a:blip r:embed="rId33"/>
          <a:stretch>
            <a:fillRect/>
          </a:stretch>
        </p:blipFill>
        <p:spPr>
          <a:xfrm>
            <a:off x="519305" y="4098631"/>
            <a:ext cx="3126990" cy="2115137"/>
          </a:xfrm>
          <a:prstGeom prst="rect">
            <a:avLst/>
          </a:prstGeom>
        </p:spPr>
      </p:pic>
    </p:spTree>
    <p:extLst>
      <p:ext uri="{BB962C8B-B14F-4D97-AF65-F5344CB8AC3E}">
        <p14:creationId xmlns:p14="http://schemas.microsoft.com/office/powerpoint/2010/main" val="85746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Sample Problem 16.12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29984" y="1230313"/>
            <a:ext cx="3323094"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0" name="Text Box 6"/>
              <p:cNvSpPr txBox="1">
                <a:spLocks noChangeArrowheads="1"/>
              </p:cNvSpPr>
              <p:nvPr/>
            </p:nvSpPr>
            <p:spPr bwMode="auto">
              <a:xfrm>
                <a:off x="4322763" y="1104900"/>
                <a:ext cx="4819650" cy="23480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lvl="0" eaLnBrk="1" hangingPunct="1">
                  <a:spcBef>
                    <a:spcPct val="50000"/>
                  </a:spcBef>
                </a:pPr>
                <a:r>
                  <a:rPr lang="en-US" altLang="en-US" b="1" dirty="0">
                    <a:solidFill>
                      <a:srgbClr val="AD0B1E"/>
                    </a:solidFill>
                  </a:rPr>
                  <a:t>Reflect and Think:</a:t>
                </a:r>
                <a:endParaRPr kumimoji="0" lang="en-US" altLang="en-US" sz="2000" b="1" i="0" u="none" strike="noStrike" kern="0" cap="none" spc="0" normalizeH="0" baseline="0" noProof="0" dirty="0">
                  <a:ln>
                    <a:noFill/>
                  </a:ln>
                  <a:solidFill>
                    <a:srgbClr val="00B050"/>
                  </a:solidFill>
                  <a:effectLst/>
                  <a:uLnTx/>
                  <a:uFillTx/>
                  <a:latin typeface="Times New Roman" pitchFamily="18" charset="0"/>
                  <a:ea typeface="ＭＳ Ｐゴシック" pitchFamily="34" charset="-128"/>
                </a:endParaRP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For the kinematics, you could have used the vector algebra approach rather than the method demonstrated in this example.</a:t>
                </a:r>
              </a:p>
              <a:p>
                <a:pPr marL="227013" marR="0" lvl="0" indent="-227013" defTabSz="914400" eaLnBrk="1" fontAlgn="auto" latinLnBrk="0" hangingPunct="1">
                  <a:lnSpc>
                    <a:spcPct val="100000"/>
                  </a:lnSpc>
                  <a:spcBef>
                    <a:spcPct val="50000"/>
                  </a:spcBef>
                  <a:spcAft>
                    <a:spcPts val="0"/>
                  </a:spcAft>
                  <a:buClrTx/>
                  <a:buSzTx/>
                  <a:buFontTx/>
                  <a:buChar char="•"/>
                  <a:tabLst/>
                  <a:defRPr/>
                </a:pPr>
                <a:r>
                  <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rPr>
                  <a:t>Using the vector algebra approach, you can write </a:t>
                </a:r>
                <a14:m>
                  <m:oMath xmlns:m="http://schemas.openxmlformats.org/officeDocument/2006/math">
                    <m:sSub>
                      <m:sSub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bPr>
                      <m:e>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accPr>
                          <m:e>
                            <m:r>
                              <a:rPr kumimoji="0" lang="en-US" altLang="en-US" sz="2000" b="0" i="1" u="none" strike="noStrike" kern="0" cap="none" spc="0" normalizeH="0" baseline="0" noProof="0" smtClean="0">
                                <a:ln>
                                  <a:noFill/>
                                </a:ln>
                                <a:solidFill>
                                  <a:srgbClr val="000000"/>
                                </a:solidFill>
                                <a:effectLst/>
                                <a:uLnTx/>
                                <a:uFillTx/>
                                <a:latin typeface="Cambria Math"/>
                              </a:rPr>
                              <m:t>𝑎</m:t>
                            </m:r>
                          </m:e>
                        </m:acc>
                      </m:e>
                      <m:sub>
                        <m:r>
                          <a:rPr kumimoji="0" lang="en-US" altLang="en-US" sz="2000" b="0" i="1" u="none" strike="noStrike" kern="0" cap="none" spc="0" normalizeH="0" baseline="0" noProof="0" smtClean="0">
                            <a:ln>
                              <a:noFill/>
                            </a:ln>
                            <a:solidFill>
                              <a:srgbClr val="000000"/>
                            </a:solidFill>
                            <a:effectLst/>
                            <a:uLnTx/>
                            <a:uFillTx/>
                            <a:latin typeface="Cambria Math"/>
                          </a:rPr>
                          <m:t>𝐵</m:t>
                        </m:r>
                      </m:sub>
                    </m:sSub>
                    <m:r>
                      <a:rPr kumimoji="0" lang="en-US" altLang="en-US" sz="2000" b="0" i="1" u="none" strike="noStrike" kern="0" cap="none" spc="0" normalizeH="0" baseline="0" noProof="0" smtClean="0">
                        <a:ln>
                          <a:noFill/>
                        </a:ln>
                        <a:solidFill>
                          <a:srgbClr val="000000"/>
                        </a:solidFill>
                        <a:effectLst/>
                        <a:uLnTx/>
                        <a:uFillTx/>
                        <a:latin typeface="Cambria Math"/>
                      </a:rPr>
                      <m:t>=</m:t>
                    </m:r>
                    <m:sSub>
                      <m:sSub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bPr>
                      <m:e>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accPr>
                          <m:e>
                            <m:r>
                              <a:rPr kumimoji="0" lang="en-US" altLang="en-US" sz="2000" b="0" i="1" u="none" strike="noStrike" kern="0" cap="none" spc="0" normalizeH="0" baseline="0" noProof="0" smtClean="0">
                                <a:ln>
                                  <a:noFill/>
                                </a:ln>
                                <a:solidFill>
                                  <a:srgbClr val="000000"/>
                                </a:solidFill>
                                <a:effectLst/>
                                <a:uLnTx/>
                                <a:uFillTx/>
                                <a:latin typeface="Cambria Math"/>
                              </a:rPr>
                              <m:t>𝑎</m:t>
                            </m:r>
                          </m:e>
                        </m:acc>
                      </m:e>
                      <m:sub>
                        <m:r>
                          <a:rPr kumimoji="0" lang="en-US" altLang="en-US" sz="2000" b="0" i="1" u="none" strike="noStrike" kern="0" cap="none" spc="0" normalizeH="0" baseline="0" noProof="0" smtClean="0">
                            <a:ln>
                              <a:noFill/>
                            </a:ln>
                            <a:solidFill>
                              <a:srgbClr val="000000"/>
                            </a:solidFill>
                            <a:effectLst/>
                            <a:uLnTx/>
                            <a:uFillTx/>
                            <a:latin typeface="Cambria Math"/>
                          </a:rPr>
                          <m:t>𝐴</m:t>
                        </m:r>
                      </m:sub>
                    </m:sSub>
                    <m:r>
                      <a:rPr kumimoji="0" lang="en-US" altLang="en-US" sz="2000" b="0" i="1" u="none" strike="noStrike" kern="0" cap="none" spc="0" normalizeH="0" baseline="0" noProof="0" smtClean="0">
                        <a:ln>
                          <a:noFill/>
                        </a:ln>
                        <a:solidFill>
                          <a:srgbClr val="000000"/>
                        </a:solidFill>
                        <a:effectLst/>
                        <a:uLnTx/>
                        <a:uFillTx/>
                        <a:latin typeface="Cambria Math"/>
                      </a:rPr>
                      <m:t>+</m:t>
                    </m:r>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𝛼</m:t>
                    </m:r>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a:rPr>
                        </m:ctrlPr>
                      </m:accPr>
                      <m:e>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𝑘</m:t>
                        </m:r>
                      </m:e>
                    </m:acc>
                    <m:r>
                      <a:rPr kumimoji="0" lang="en-US" altLang="en-US" sz="2000" b="0" i="1" u="none" strike="noStrike" kern="0" cap="none" spc="0" normalizeH="0" baseline="0" noProof="0" smtClean="0">
                        <a:ln>
                          <a:noFill/>
                        </a:ln>
                        <a:solidFill>
                          <a:srgbClr val="000000"/>
                        </a:solidFill>
                        <a:effectLst/>
                        <a:uLnTx/>
                        <a:uFillTx/>
                        <a:latin typeface="Cambria Math"/>
                        <a:ea typeface="Cambria Math"/>
                      </a:rPr>
                      <m:t>×</m:t>
                    </m:r>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a:rPr>
                        </m:ctrlPr>
                      </m:accPr>
                      <m:e>
                        <m:sSub>
                          <m:sSub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a:rPr>
                            </m:ctrlPr>
                          </m:sSubPr>
                          <m:e>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𝑟</m:t>
                            </m:r>
                          </m:e>
                          <m:sub>
                            <m:f>
                              <m:fPr>
                                <m:type m:val="lin"/>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ea typeface="Cambria Math"/>
                                  </a:rPr>
                                </m:ctrlPr>
                              </m:fPr>
                              <m:num>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𝐵</m:t>
                                </m:r>
                              </m:num>
                              <m:den>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𝐴</m:t>
                                </m:r>
                              </m:den>
                            </m:f>
                          </m:sub>
                        </m:sSub>
                      </m:e>
                    </m:acc>
                    <m:r>
                      <a:rPr kumimoji="0" lang="en-US" altLang="en-US" sz="2000" b="0" i="1" u="none" strike="noStrike" kern="0" cap="none" spc="0" normalizeH="0" baseline="0" noProof="0" smtClean="0">
                        <a:ln>
                          <a:noFill/>
                        </a:ln>
                        <a:solidFill>
                          <a:srgbClr val="000000"/>
                        </a:solidFill>
                        <a:effectLst/>
                        <a:uLnTx/>
                        <a:uFillTx/>
                        <a:latin typeface="Cambria Math"/>
                      </a:rPr>
                      <m:t>−</m:t>
                    </m:r>
                    <m:sSup>
                      <m:sSup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US" altLang="en-US" sz="2000" b="0" i="1" u="none" strike="noStrike" kern="0" cap="none" spc="0" normalizeH="0" baseline="0" noProof="0" smtClean="0">
                            <a:ln>
                              <a:noFill/>
                            </a:ln>
                            <a:solidFill>
                              <a:srgbClr val="000000"/>
                            </a:solidFill>
                            <a:effectLst/>
                            <a:uLnTx/>
                            <a:uFillTx/>
                            <a:latin typeface="Cambria Math"/>
                            <a:ea typeface="Cambria Math"/>
                          </a:rPr>
                          <m:t>𝜔</m:t>
                        </m:r>
                      </m:e>
                      <m:sup>
                        <m:r>
                          <a:rPr kumimoji="0" lang="en-US" altLang="en-US" sz="2000" b="0" i="1" u="none" strike="noStrike" kern="0" cap="none" spc="0" normalizeH="0" baseline="0" noProof="0" smtClean="0">
                            <a:ln>
                              <a:noFill/>
                            </a:ln>
                            <a:solidFill>
                              <a:srgbClr val="000000"/>
                            </a:solidFill>
                            <a:effectLst/>
                            <a:uLnTx/>
                            <a:uFillTx/>
                            <a:latin typeface="Cambria Math"/>
                          </a:rPr>
                          <m:t>2</m:t>
                        </m:r>
                      </m:sup>
                    </m:sSup>
                    <m:acc>
                      <m:accPr>
                        <m:chr m:val="⃑"/>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accPr>
                      <m:e>
                        <m:sSub>
                          <m:sSubPr>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altLang="en-US" sz="2000" b="0" i="1" u="none" strike="noStrike" kern="0" cap="none" spc="0" normalizeH="0" baseline="0" noProof="0" smtClean="0">
                                <a:ln>
                                  <a:noFill/>
                                </a:ln>
                                <a:solidFill>
                                  <a:srgbClr val="000000"/>
                                </a:solidFill>
                                <a:effectLst/>
                                <a:uLnTx/>
                                <a:uFillTx/>
                                <a:latin typeface="Cambria Math"/>
                              </a:rPr>
                              <m:t>𝑟</m:t>
                            </m:r>
                          </m:e>
                          <m:sub>
                            <m:f>
                              <m:fPr>
                                <m:type m:val="lin"/>
                                <m:ctrlPr>
                                  <a:rPr kumimoji="0" lang="en-US" altLang="en-US" sz="20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US" altLang="en-US" sz="2000" b="0" i="1" u="none" strike="noStrike" kern="0" cap="none" spc="0" normalizeH="0" baseline="0" noProof="0" smtClean="0">
                                    <a:ln>
                                      <a:noFill/>
                                    </a:ln>
                                    <a:solidFill>
                                      <a:srgbClr val="000000"/>
                                    </a:solidFill>
                                    <a:effectLst/>
                                    <a:uLnTx/>
                                    <a:uFillTx/>
                                    <a:latin typeface="Cambria Math"/>
                                  </a:rPr>
                                  <m:t>𝐵</m:t>
                                </m:r>
                              </m:num>
                              <m:den>
                                <m:r>
                                  <a:rPr kumimoji="0" lang="en-US" altLang="en-US" sz="2000" b="0" i="1" u="none" strike="noStrike" kern="0" cap="none" spc="0" normalizeH="0" baseline="0" noProof="0" smtClean="0">
                                    <a:ln>
                                      <a:noFill/>
                                    </a:ln>
                                    <a:solidFill>
                                      <a:srgbClr val="000000"/>
                                    </a:solidFill>
                                    <a:effectLst/>
                                    <a:uLnTx/>
                                    <a:uFillTx/>
                                    <a:latin typeface="Cambria Math"/>
                                  </a:rPr>
                                  <m:t>𝐴</m:t>
                                </m:r>
                              </m:den>
                            </m:f>
                          </m:sub>
                        </m:sSub>
                      </m:e>
                    </m:acc>
                  </m:oMath>
                </a14:m>
                <a:endParaRPr kumimoji="0" lang="en-US" altLang="en-US" sz="2000" b="0" i="0" u="none" strike="noStrike" kern="0" cap="none" spc="0" normalizeH="0" baseline="0" noProof="0" dirty="0">
                  <a:ln>
                    <a:noFill/>
                  </a:ln>
                  <a:solidFill>
                    <a:srgbClr val="000000"/>
                  </a:solidFill>
                  <a:effectLst/>
                  <a:uLnTx/>
                  <a:uFillTx/>
                  <a:latin typeface="Times New Roman" pitchFamily="18" charset="0"/>
                  <a:ea typeface="ＭＳ Ｐゴシック" pitchFamily="34" charset="-128"/>
                </a:endParaRPr>
              </a:p>
            </p:txBody>
          </p:sp>
        </mc:Choice>
        <mc:Fallback xmlns="">
          <p:sp>
            <p:nvSpPr>
              <p:cNvPr id="10" name="Text Box 6"/>
              <p:cNvSpPr txBox="1">
                <a:spLocks noRot="1" noChangeAspect="1" noMove="1" noResize="1" noEditPoints="1" noAdjustHandles="1" noChangeArrowheads="1" noChangeShapeType="1" noTextEdit="1"/>
              </p:cNvSpPr>
              <p:nvPr/>
            </p:nvSpPr>
            <p:spPr bwMode="auto">
              <a:xfrm>
                <a:off x="4322763" y="1104900"/>
                <a:ext cx="4819650" cy="2348015"/>
              </a:xfrm>
              <a:prstGeom prst="rect">
                <a:avLst/>
              </a:prstGeom>
              <a:blipFill rotWithShape="1">
                <a:blip r:embed="rId3"/>
                <a:stretch>
                  <a:fillRect l="-1264" t="-1299" r="-2402" b="-21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556749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5</a:t>
            </a:r>
            <a:endParaRPr lang="en-US" sz="1000" b="1" dirty="0">
              <a:solidFill>
                <a:srgbClr val="AD0B1E"/>
              </a:solidFill>
            </a:endParaRPr>
          </a:p>
        </p:txBody>
      </p:sp>
      <p:pic>
        <p:nvPicPr>
          <p:cNvPr id="14" name="Picture 13" descr="Rod AB forms an agnelof beta with the ground. Side A touches the ground. Side B is above and to the right of A, and is free. The rod has length 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038600"/>
            <a:ext cx="2988966" cy="2467172"/>
          </a:xfrm>
          <a:prstGeom prst="rect">
            <a:avLst/>
          </a:prstGeom>
        </p:spPr>
      </p:pic>
      <p:sp>
        <p:nvSpPr>
          <p:cNvPr id="3" name="Content Placeholder 2"/>
          <p:cNvSpPr>
            <a:spLocks noGrp="1"/>
          </p:cNvSpPr>
          <p:nvPr>
            <p:ph idx="1"/>
          </p:nvPr>
        </p:nvSpPr>
        <p:spPr>
          <a:xfrm>
            <a:off x="457200" y="1295400"/>
            <a:ext cx="3810000" cy="2667000"/>
          </a:xfrm>
        </p:spPr>
        <p:txBody>
          <a:bodyPr/>
          <a:lstStyle/>
          <a:p>
            <a:r>
              <a:rPr lang="en-US" altLang="en-US" sz="1800" dirty="0"/>
              <a:t>The uniform rod </a:t>
            </a:r>
            <a:r>
              <a:rPr lang="en-US" altLang="en-US" sz="1800" i="1" dirty="0"/>
              <a:t>AB</a:t>
            </a:r>
            <a:r>
              <a:rPr lang="en-US" altLang="en-US" sz="1800" dirty="0"/>
              <a:t> of weight </a:t>
            </a:r>
            <a:r>
              <a:rPr lang="en-US" altLang="en-US" sz="1800" i="1" dirty="0"/>
              <a:t>W</a:t>
            </a:r>
            <a:r>
              <a:rPr lang="en-US" altLang="en-US" sz="1800" dirty="0"/>
              <a:t> is released from rest when </a:t>
            </a:r>
            <a:r>
              <a:rPr lang="en-US" altLang="en-US" sz="1800" i="1" dirty="0"/>
              <a:t>β</a:t>
            </a:r>
            <a:r>
              <a:rPr lang="en-US" altLang="en-US" sz="1800" dirty="0">
                <a:latin typeface="Symbol" panose="05050102010706020507" pitchFamily="18" charset="2"/>
              </a:rPr>
              <a:t> </a:t>
            </a:r>
            <a:r>
              <a:rPr lang="en-US" altLang="en-US" sz="1800" dirty="0"/>
              <a:t>= 70</a:t>
            </a:r>
            <a:r>
              <a:rPr lang="en-US" altLang="en-US" sz="1800" baseline="30000" dirty="0"/>
              <a:t>o</a:t>
            </a:r>
            <a:r>
              <a:rPr lang="en-US" altLang="en-US" sz="1800" dirty="0"/>
              <a:t>. Assuming that the friction force between end </a:t>
            </a:r>
            <a:r>
              <a:rPr lang="en-US" altLang="en-US" sz="1800" i="1" dirty="0"/>
              <a:t>A</a:t>
            </a:r>
            <a:r>
              <a:rPr lang="en-US" altLang="en-US" sz="1800" dirty="0"/>
              <a:t> and the surface is large enough to prevent sliding, determine immediately after release (</a:t>
            </a:r>
            <a:r>
              <a:rPr lang="en-US" altLang="en-US" sz="1800" i="1" dirty="0"/>
              <a:t>a</a:t>
            </a:r>
            <a:r>
              <a:rPr lang="en-US" altLang="en-US" sz="1800" dirty="0"/>
              <a:t>) the angular acceleration of the rod, (</a:t>
            </a:r>
            <a:r>
              <a:rPr lang="en-US" altLang="en-US" sz="1800" i="1" dirty="0"/>
              <a:t>b</a:t>
            </a:r>
            <a:r>
              <a:rPr lang="en-US" altLang="en-US" sz="1800" dirty="0"/>
              <a:t>) the normal reaction at </a:t>
            </a:r>
            <a:r>
              <a:rPr lang="en-US" altLang="en-US" sz="1800" i="1" dirty="0"/>
              <a:t>A</a:t>
            </a:r>
            <a:r>
              <a:rPr lang="en-US" altLang="en-US" sz="1800" dirty="0"/>
              <a:t>, (</a:t>
            </a:r>
            <a:r>
              <a:rPr lang="en-US" altLang="en-US" sz="1800" i="1" dirty="0"/>
              <a:t>c</a:t>
            </a:r>
            <a:r>
              <a:rPr lang="en-US" altLang="en-US" sz="1800" dirty="0"/>
              <a:t>) the friction force at </a:t>
            </a:r>
            <a:r>
              <a:rPr lang="en-US" altLang="en-US" sz="1800" i="1" dirty="0"/>
              <a:t>A</a:t>
            </a:r>
            <a:r>
              <a:rPr lang="en-US" altLang="en-US" sz="1800" dirty="0"/>
              <a:t>.</a:t>
            </a:r>
          </a:p>
        </p:txBody>
      </p:sp>
      <p:sp>
        <p:nvSpPr>
          <p:cNvPr id="7" name="Content Placeholder 6"/>
          <p:cNvSpPr>
            <a:spLocks noGrp="1"/>
          </p:cNvSpPr>
          <p:nvPr>
            <p:ph idx="14"/>
          </p:nvPr>
        </p:nvSpPr>
        <p:spPr>
          <a:xfrm>
            <a:off x="4343400" y="1143000"/>
            <a:ext cx="4343400" cy="1447800"/>
          </a:xfrm>
        </p:spPr>
        <p:txBody>
          <a:bodyPr/>
          <a:lstStyle/>
          <a:p>
            <a:pPr>
              <a:spcBef>
                <a:spcPct val="50000"/>
              </a:spcBef>
              <a:spcAft>
                <a:spcPts val="0"/>
              </a:spcAft>
            </a:pPr>
            <a:r>
              <a:rPr lang="en-US" altLang="en-US" sz="1800" b="1" dirty="0">
                <a:solidFill>
                  <a:srgbClr val="AD0B1E"/>
                </a:solidFill>
              </a:rPr>
              <a:t>Strategy:</a:t>
            </a:r>
          </a:p>
          <a:p>
            <a:pPr marL="292608" indent="-292608">
              <a:spcBef>
                <a:spcPct val="50000"/>
              </a:spcBef>
              <a:spcAft>
                <a:spcPts val="0"/>
              </a:spcAft>
              <a:buFont typeface="Arial" panose="020B0604020202020204" pitchFamily="34" charset="0"/>
              <a:buChar char="•"/>
            </a:pPr>
            <a:r>
              <a:rPr lang="en-US" altLang="en-US" sz="1800" dirty="0"/>
              <a:t>Draw the free-body-diagram and kinetic diagram showing the equivalence of the external forces and inertial terms.</a:t>
            </a:r>
          </a:p>
        </p:txBody>
      </p:sp>
      <p:sp>
        <p:nvSpPr>
          <p:cNvPr id="8" name="Content Placeholder 7"/>
          <p:cNvSpPr>
            <a:spLocks noGrp="1"/>
          </p:cNvSpPr>
          <p:nvPr>
            <p:ph idx="15"/>
          </p:nvPr>
        </p:nvSpPr>
        <p:spPr>
          <a:xfrm>
            <a:off x="4343400" y="2743200"/>
            <a:ext cx="4343400" cy="615176"/>
          </a:xfrm>
        </p:spPr>
        <p:txBody>
          <a:bodyPr/>
          <a:lstStyle/>
          <a:p>
            <a:pPr marL="292608" indent="-292608">
              <a:spcAft>
                <a:spcPts val="0"/>
              </a:spcAft>
              <a:buFont typeface="Arial" panose="020B0604020202020204" pitchFamily="34" charset="0"/>
              <a:buChar char="•"/>
            </a:pPr>
            <a:r>
              <a:rPr lang="en-US" altLang="en-US" sz="1800" dirty="0"/>
              <a:t>Write the equations of motion for the sum of forces and for the sum of moments.</a:t>
            </a:r>
          </a:p>
        </p:txBody>
      </p:sp>
      <p:sp>
        <p:nvSpPr>
          <p:cNvPr id="9" name="Content Placeholder 8"/>
          <p:cNvSpPr>
            <a:spLocks noGrp="1"/>
          </p:cNvSpPr>
          <p:nvPr>
            <p:ph idx="16"/>
          </p:nvPr>
        </p:nvSpPr>
        <p:spPr>
          <a:xfrm>
            <a:off x="4343400" y="3505200"/>
            <a:ext cx="4343400" cy="685800"/>
          </a:xfrm>
        </p:spPr>
        <p:txBody>
          <a:bodyPr/>
          <a:lstStyle/>
          <a:p>
            <a:pPr marL="292608" indent="-292608">
              <a:spcAft>
                <a:spcPts val="0"/>
              </a:spcAft>
              <a:buFont typeface="Arial" panose="020B0604020202020204" pitchFamily="34" charset="0"/>
              <a:buChar char="•"/>
            </a:pPr>
            <a:r>
              <a:rPr lang="en-US" altLang="en-US" sz="1800" dirty="0"/>
              <a:t>Apply any necessary kinematic relations, then solve the resulting equations.</a:t>
            </a:r>
          </a:p>
        </p:txBody>
      </p:sp>
    </p:spTree>
    <p:extLst>
      <p:ext uri="{BB962C8B-B14F-4D97-AF65-F5344CB8AC3E}">
        <p14:creationId xmlns:p14="http://schemas.microsoft.com/office/powerpoint/2010/main" val="115100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build="p"/>
      <p:bldP spid="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6</a:t>
            </a:r>
            <a:endParaRPr lang="en-US" sz="1000" b="1" dirty="0">
              <a:solidFill>
                <a:srgbClr val="AD0B1E"/>
              </a:solidFill>
            </a:endParaRPr>
          </a:p>
        </p:txBody>
      </p:sp>
      <p:sp>
        <p:nvSpPr>
          <p:cNvPr id="3" name="Content Placeholder 2"/>
          <p:cNvSpPr>
            <a:spLocks noGrp="1"/>
          </p:cNvSpPr>
          <p:nvPr>
            <p:ph idx="1"/>
          </p:nvPr>
        </p:nvSpPr>
        <p:spPr>
          <a:xfrm>
            <a:off x="457200" y="1011416"/>
            <a:ext cx="3962400" cy="1426984"/>
          </a:xfrm>
        </p:spPr>
        <p:txBody>
          <a:bodyPr/>
          <a:lstStyle/>
          <a:p>
            <a:pPr>
              <a:spcBef>
                <a:spcPts val="0"/>
              </a:spcBef>
              <a:spcAft>
                <a:spcPts val="0"/>
              </a:spcAft>
            </a:pPr>
            <a:r>
              <a:rPr lang="en-US" altLang="en-US" sz="2000" b="1" dirty="0">
                <a:solidFill>
                  <a:srgbClr val="AD0B1E"/>
                </a:solidFill>
              </a:rPr>
              <a:t>Modeling and Analysis:</a:t>
            </a:r>
          </a:p>
          <a:p>
            <a:pPr>
              <a:spcBef>
                <a:spcPct val="50000"/>
              </a:spcBef>
            </a:pPr>
            <a:r>
              <a:rPr lang="en-US" altLang="en-US" sz="2000" dirty="0"/>
              <a:t>Given: W</a:t>
            </a:r>
            <a:r>
              <a:rPr lang="en-US" altLang="en-US" sz="2000" baseline="-25000" dirty="0"/>
              <a:t>AB</a:t>
            </a:r>
            <a:r>
              <a:rPr lang="en-US" altLang="en-US" sz="2000" dirty="0"/>
              <a:t> = </a:t>
            </a:r>
            <a:r>
              <a:rPr lang="en-US" altLang="en-US" sz="2000" i="1" dirty="0"/>
              <a:t>W</a:t>
            </a:r>
            <a:r>
              <a:rPr lang="en-US" altLang="en-US" sz="2000" dirty="0"/>
              <a:t>, </a:t>
            </a:r>
            <a:r>
              <a:rPr lang="en-US" altLang="en-US" sz="2000" i="1" dirty="0"/>
              <a:t>β</a:t>
            </a:r>
            <a:r>
              <a:rPr lang="en-US" altLang="en-US" sz="2000" dirty="0">
                <a:latin typeface="Symbol" pitchFamily="18" charset="2"/>
              </a:rPr>
              <a:t> </a:t>
            </a:r>
            <a:r>
              <a:rPr lang="en-US" altLang="en-US" sz="2000" dirty="0"/>
              <a:t>= 70</a:t>
            </a:r>
            <a:r>
              <a:rPr lang="en-US" altLang="en-US" sz="2000" baseline="30000" dirty="0"/>
              <a:t>o</a:t>
            </a:r>
          </a:p>
          <a:p>
            <a:pPr>
              <a:spcBef>
                <a:spcPct val="50000"/>
              </a:spcBef>
            </a:pPr>
            <a:r>
              <a:rPr lang="en-US" altLang="en-US" sz="2000" dirty="0"/>
              <a:t>Find: </a:t>
            </a:r>
            <a:r>
              <a:rPr lang="en-US" altLang="en-US" sz="2000" dirty="0" err="1">
                <a:latin typeface="Symbol" pitchFamily="18" charset="2"/>
              </a:rPr>
              <a:t>a</a:t>
            </a:r>
            <a:r>
              <a:rPr lang="en-US" altLang="en-US" sz="2000" baseline="-25000" dirty="0" err="1"/>
              <a:t>AB</a:t>
            </a:r>
            <a:r>
              <a:rPr lang="en-US" altLang="en-US" sz="2000" dirty="0"/>
              <a:t>, N</a:t>
            </a:r>
            <a:r>
              <a:rPr lang="en-US" altLang="en-US" sz="2000" baseline="-25000" dirty="0"/>
              <a:t>A</a:t>
            </a:r>
            <a:r>
              <a:rPr lang="en-US" altLang="en-US" sz="2000" dirty="0"/>
              <a:t>, F</a:t>
            </a:r>
            <a:r>
              <a:rPr lang="en-US" altLang="en-US" sz="2000" baseline="-25000" dirty="0"/>
              <a:t>f</a:t>
            </a:r>
          </a:p>
        </p:txBody>
      </p:sp>
      <p:sp>
        <p:nvSpPr>
          <p:cNvPr id="8" name="Content Placeholder 7"/>
          <p:cNvSpPr>
            <a:spLocks noGrp="1"/>
          </p:cNvSpPr>
          <p:nvPr>
            <p:ph idx="15"/>
          </p:nvPr>
        </p:nvSpPr>
        <p:spPr>
          <a:xfrm>
            <a:off x="4419600" y="1018480"/>
            <a:ext cx="4267200" cy="369848"/>
          </a:xfrm>
        </p:spPr>
        <p:txBody>
          <a:bodyPr/>
          <a:lstStyle/>
          <a:p>
            <a:pPr marL="292608" indent="-292608">
              <a:spcBef>
                <a:spcPts val="0"/>
              </a:spcBef>
              <a:spcAft>
                <a:spcPts val="0"/>
              </a:spcAft>
              <a:buFont typeface="Arial" panose="020B0604020202020204" pitchFamily="34" charset="0"/>
              <a:buChar char="•"/>
            </a:pPr>
            <a:r>
              <a:rPr lang="en-US" altLang="en-US" sz="2000" dirty="0">
                <a:solidFill>
                  <a:srgbClr val="AD0B1E"/>
                </a:solidFill>
              </a:rPr>
              <a:t>Draw your FBD and KD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384" y="2563709"/>
            <a:ext cx="4983474" cy="2588052"/>
          </a:xfrm>
          <a:prstGeom prst="rect">
            <a:avLst/>
          </a:prstGeom>
        </p:spPr>
      </p:pic>
      <p:sp>
        <p:nvSpPr>
          <p:cNvPr id="9" name="Content Placeholder 8"/>
          <p:cNvSpPr>
            <a:spLocks noGrp="1"/>
          </p:cNvSpPr>
          <p:nvPr>
            <p:ph idx="16"/>
          </p:nvPr>
        </p:nvSpPr>
        <p:spPr>
          <a:xfrm>
            <a:off x="4419600" y="1388328"/>
            <a:ext cx="4114800" cy="364272"/>
          </a:xfrm>
        </p:spPr>
        <p:txBody>
          <a:bodyPr/>
          <a:lstStyle/>
          <a:p>
            <a:pPr marL="292608" indent="-292608">
              <a:spcBef>
                <a:spcPts val="0"/>
              </a:spcBef>
              <a:spcAft>
                <a:spcPts val="0"/>
              </a:spcAft>
              <a:buFont typeface="Arial" panose="020B0604020202020204" pitchFamily="34" charset="0"/>
              <a:buChar char="•"/>
            </a:pPr>
            <a:r>
              <a:rPr lang="en-US" altLang="en-US" sz="2000" dirty="0">
                <a:solidFill>
                  <a:srgbClr val="AD0B1E"/>
                </a:solidFill>
              </a:rPr>
              <a:t>Set up your equations of motion</a:t>
            </a:r>
          </a:p>
        </p:txBody>
      </p:sp>
      <p:graphicFrame>
        <p:nvGraphicFramePr>
          <p:cNvPr id="14" name="Object 4"/>
          <p:cNvGraphicFramePr>
            <a:graphicFrameLocks noChangeAspect="1"/>
          </p:cNvGraphicFramePr>
          <p:nvPr>
            <p:extLst>
              <p:ext uri="{D42A27DB-BD31-4B8C-83A1-F6EECF244321}">
                <p14:modId xmlns:p14="http://schemas.microsoft.com/office/powerpoint/2010/main" val="965110886"/>
              </p:ext>
            </p:extLst>
          </p:nvPr>
        </p:nvGraphicFramePr>
        <p:xfrm>
          <a:off x="524886" y="5320579"/>
          <a:ext cx="1385455" cy="461818"/>
        </p:xfrm>
        <a:graphic>
          <a:graphicData uri="http://schemas.openxmlformats.org/presentationml/2006/ole">
            <mc:AlternateContent xmlns:mc="http://schemas.openxmlformats.org/markup-compatibility/2006">
              <mc:Choice xmlns:v="urn:schemas-microsoft-com:vml" Requires="v">
                <p:oleObj spid="_x0000_s138908" name="Equation" r:id="rId4" imgW="761669" imgH="253890" progId="Equation.DSMT4">
                  <p:embed/>
                </p:oleObj>
              </mc:Choice>
              <mc:Fallback>
                <p:oleObj name="Equation" r:id="rId4" imgW="761669" imgH="253890" progId="Equation.DSMT4">
                  <p:embed/>
                  <p:pic>
                    <p:nvPicPr>
                      <p:cNvPr id="1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86" y="5320579"/>
                        <a:ext cx="1385455" cy="461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8"/>
          <p:cNvGraphicFramePr>
            <a:graphicFrameLocks noChangeAspect="1"/>
          </p:cNvGraphicFramePr>
          <p:nvPr>
            <p:extLst>
              <p:ext uri="{D42A27DB-BD31-4B8C-83A1-F6EECF244321}">
                <p14:modId xmlns:p14="http://schemas.microsoft.com/office/powerpoint/2010/main" val="1530879104"/>
              </p:ext>
            </p:extLst>
          </p:nvPr>
        </p:nvGraphicFramePr>
        <p:xfrm>
          <a:off x="776288" y="5778500"/>
          <a:ext cx="1193800" cy="482600"/>
        </p:xfrm>
        <a:graphic>
          <a:graphicData uri="http://schemas.openxmlformats.org/presentationml/2006/ole">
            <mc:AlternateContent xmlns:mc="http://schemas.openxmlformats.org/markup-compatibility/2006">
              <mc:Choice xmlns:v="urn:schemas-microsoft-com:vml" Requires="v">
                <p:oleObj spid="_x0000_s138909" name="Equation" r:id="rId6" imgW="596880" imgH="241200" progId="Equation.DSMT4">
                  <p:embed/>
                </p:oleObj>
              </mc:Choice>
              <mc:Fallback>
                <p:oleObj name="Equation" r:id="rId6" imgW="596880" imgH="241200" progId="Equation.DSMT4">
                  <p:embed/>
                  <p:pic>
                    <p:nvPicPr>
                      <p:cNvPr id="16" name="Object 38"/>
                      <p:cNvPicPr>
                        <a:picLocks noChangeAspect="1" noChangeArrowheads="1"/>
                      </p:cNvPicPr>
                      <p:nvPr/>
                    </p:nvPicPr>
                    <p:blipFill>
                      <a:blip r:embed="rId7"/>
                      <a:srcRect/>
                      <a:stretch>
                        <a:fillRect/>
                      </a:stretch>
                    </p:blipFill>
                    <p:spPr bwMode="auto">
                      <a:xfrm>
                        <a:off x="776288" y="5778500"/>
                        <a:ext cx="1193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7"/>
          <p:cNvGraphicFramePr>
            <a:graphicFrameLocks noChangeAspect="1"/>
          </p:cNvGraphicFramePr>
          <p:nvPr>
            <p:extLst>
              <p:ext uri="{D42A27DB-BD31-4B8C-83A1-F6EECF244321}">
                <p14:modId xmlns:p14="http://schemas.microsoft.com/office/powerpoint/2010/main" val="719133659"/>
              </p:ext>
            </p:extLst>
          </p:nvPr>
        </p:nvGraphicFramePr>
        <p:xfrm>
          <a:off x="2932691" y="5266604"/>
          <a:ext cx="1408545" cy="461818"/>
        </p:xfrm>
        <a:graphic>
          <a:graphicData uri="http://schemas.openxmlformats.org/presentationml/2006/ole">
            <mc:AlternateContent xmlns:mc="http://schemas.openxmlformats.org/markup-compatibility/2006">
              <mc:Choice xmlns:v="urn:schemas-microsoft-com:vml" Requires="v">
                <p:oleObj spid="_x0000_s138910" name="Equation" r:id="rId8" imgW="774364" imgH="253890" progId="Equation.DSMT4">
                  <p:embed/>
                </p:oleObj>
              </mc:Choice>
              <mc:Fallback>
                <p:oleObj name="Equation" r:id="rId8" imgW="774364" imgH="253890" progId="Equation.DSMT4">
                  <p:embed/>
                  <p:pic>
                    <p:nvPicPr>
                      <p:cNvPr id="15"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2691" y="5266604"/>
                        <a:ext cx="1408545" cy="461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983391754"/>
              </p:ext>
            </p:extLst>
          </p:nvPr>
        </p:nvGraphicFramePr>
        <p:xfrm>
          <a:off x="2732914" y="5867400"/>
          <a:ext cx="1595372" cy="398844"/>
        </p:xfrm>
        <a:graphic>
          <a:graphicData uri="http://schemas.openxmlformats.org/presentationml/2006/ole">
            <mc:AlternateContent xmlns:mc="http://schemas.openxmlformats.org/markup-compatibility/2006">
              <mc:Choice xmlns:v="urn:schemas-microsoft-com:vml" Requires="v">
                <p:oleObj spid="_x0000_s138911" name="Equation" r:id="rId10" imgW="965200" imgH="241300" progId="Equation.DSMT4">
                  <p:embed/>
                </p:oleObj>
              </mc:Choice>
              <mc:Fallback>
                <p:oleObj name="Equation" r:id="rId10" imgW="965200" imgH="241300" progId="Equation.DSMT4">
                  <p:embed/>
                  <p:pic>
                    <p:nvPicPr>
                      <p:cNvPr id="46" name="Object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2914" y="5867400"/>
                        <a:ext cx="1595372" cy="398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52342864"/>
              </p:ext>
            </p:extLst>
          </p:nvPr>
        </p:nvGraphicFramePr>
        <p:xfrm>
          <a:off x="6433705" y="5226916"/>
          <a:ext cx="1547091" cy="461818"/>
        </p:xfrm>
        <a:graphic>
          <a:graphicData uri="http://schemas.openxmlformats.org/presentationml/2006/ole">
            <mc:AlternateContent xmlns:mc="http://schemas.openxmlformats.org/markup-compatibility/2006">
              <mc:Choice xmlns:v="urn:schemas-microsoft-com:vml" Requires="v">
                <p:oleObj spid="_x0000_s138912" name="Equation" r:id="rId12" imgW="850531" imgH="253890" progId="Equation.DSMT4">
                  <p:embed/>
                </p:oleObj>
              </mc:Choice>
              <mc:Fallback>
                <p:oleObj name="Equation" r:id="rId12" imgW="850531" imgH="253890" progId="Equation.DSMT4">
                  <p:embed/>
                  <p:pic>
                    <p:nvPicPr>
                      <p:cNvPr id="18"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33705" y="5226916"/>
                        <a:ext cx="1547091" cy="461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46061704"/>
              </p:ext>
            </p:extLst>
          </p:nvPr>
        </p:nvGraphicFramePr>
        <p:xfrm>
          <a:off x="5337412" y="5776179"/>
          <a:ext cx="3358677" cy="839669"/>
        </p:xfrm>
        <a:graphic>
          <a:graphicData uri="http://schemas.openxmlformats.org/presentationml/2006/ole">
            <mc:AlternateContent xmlns:mc="http://schemas.openxmlformats.org/markup-compatibility/2006">
              <mc:Choice xmlns:v="urn:schemas-microsoft-com:vml" Requires="v">
                <p:oleObj spid="_x0000_s138913" name="Equation" r:id="rId14" imgW="2032000" imgH="508000" progId="Equation.DSMT4">
                  <p:embed/>
                </p:oleObj>
              </mc:Choice>
              <mc:Fallback>
                <p:oleObj name="Equation" r:id="rId14" imgW="2032000" imgH="508000" progId="Equation.DSMT4">
                  <p:embed/>
                  <p:pic>
                    <p:nvPicPr>
                      <p:cNvPr id="48" name="Object 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7412" y="5776179"/>
                        <a:ext cx="3358677" cy="8396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Content Placeholder 8"/>
          <p:cNvSpPr>
            <a:spLocks noGrp="1"/>
          </p:cNvSpPr>
          <p:nvPr>
            <p:ph idx="16"/>
          </p:nvPr>
        </p:nvSpPr>
        <p:spPr>
          <a:xfrm>
            <a:off x="4419600" y="1828800"/>
            <a:ext cx="4267200" cy="457200"/>
          </a:xfrm>
        </p:spPr>
        <p:txBody>
          <a:bodyPr/>
          <a:lstStyle/>
          <a:p>
            <a:pPr marL="292608" indent="-292608">
              <a:spcBef>
                <a:spcPts val="0"/>
              </a:spcBef>
              <a:spcAft>
                <a:spcPts val="0"/>
              </a:spcAft>
              <a:buFont typeface="Arial" panose="020B0604020202020204" pitchFamily="34" charset="0"/>
              <a:buChar char="•"/>
            </a:pPr>
            <a:r>
              <a:rPr lang="en-US" altLang="en-US" sz="2000" dirty="0">
                <a:solidFill>
                  <a:srgbClr val="AD0B1E"/>
                </a:solidFill>
              </a:rPr>
              <a:t>Kinematics and solve (next page)</a:t>
            </a:r>
          </a:p>
        </p:txBody>
      </p:sp>
    </p:spTree>
    <p:extLst>
      <p:ext uri="{BB962C8B-B14F-4D97-AF65-F5344CB8AC3E}">
        <p14:creationId xmlns:p14="http://schemas.microsoft.com/office/powerpoint/2010/main" val="3770106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2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ea typeface="ＭＳ Ｐゴシック" pitchFamily="34" charset="-128"/>
              </a:rPr>
              <a:t>Group Problem Solving </a:t>
            </a:r>
            <a:r>
              <a:rPr lang="en-US" altLang="en-US" sz="1000" b="1" dirty="0">
                <a:ea typeface="ＭＳ Ｐゴシック" pitchFamily="34" charset="-128"/>
              </a:rPr>
              <a:t>7</a:t>
            </a:r>
            <a:endParaRPr lang="en-US" sz="1000" b="1" dirty="0"/>
          </a:p>
        </p:txBody>
      </p:sp>
      <p:pic>
        <p:nvPicPr>
          <p:cNvPr id="20" name="Picture 19" descr="The rod has length L and is at an angle of 70 degrees. The center of mass is halfway up the ro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778" y="1143031"/>
            <a:ext cx="2052650" cy="2698141"/>
          </a:xfrm>
          <a:prstGeom prst="rect">
            <a:avLst/>
          </a:prstGeom>
        </p:spPr>
      </p:pic>
      <p:sp>
        <p:nvSpPr>
          <p:cNvPr id="3" name="Content Placeholder 2"/>
          <p:cNvSpPr>
            <a:spLocks noGrp="1"/>
          </p:cNvSpPr>
          <p:nvPr>
            <p:ph idx="1"/>
          </p:nvPr>
        </p:nvSpPr>
        <p:spPr>
          <a:xfrm>
            <a:off x="457200" y="1030276"/>
            <a:ext cx="6253150" cy="422866"/>
          </a:xfrm>
        </p:spPr>
        <p:txBody>
          <a:bodyPr/>
          <a:lstStyle/>
          <a:p>
            <a:pPr marL="342900" indent="-342900">
              <a:buFont typeface="Arial" panose="020B0604020202020204" pitchFamily="34" charset="0"/>
              <a:buChar char="•"/>
            </a:pPr>
            <a:r>
              <a:rPr lang="en-US" altLang="en-US" sz="2000" dirty="0">
                <a:solidFill>
                  <a:srgbClr val="AD0B1E"/>
                </a:solidFill>
              </a:rPr>
              <a:t>Set Up Your Kinematic Relationships – Define </a:t>
            </a:r>
            <a:r>
              <a:rPr lang="en-US" altLang="en-US" sz="2000" dirty="0" err="1">
                <a:solidFill>
                  <a:srgbClr val="AD0B1E"/>
                </a:solidFill>
              </a:rPr>
              <a:t>R</a:t>
            </a:r>
            <a:r>
              <a:rPr lang="en-US" altLang="en-US" sz="2000" baseline="-25000" dirty="0" err="1">
                <a:solidFill>
                  <a:srgbClr val="AD0B1E"/>
                </a:solidFill>
              </a:rPr>
              <a:t>g</a:t>
            </a:r>
            <a:r>
              <a:rPr lang="en-US" altLang="en-US" sz="2000" baseline="-25000" dirty="0">
                <a:solidFill>
                  <a:srgbClr val="AD0B1E"/>
                </a:solidFill>
              </a:rPr>
              <a:t>/A</a:t>
            </a:r>
            <a:r>
              <a:rPr lang="en-US" altLang="en-US" sz="2000" dirty="0">
                <a:solidFill>
                  <a:srgbClr val="AD0B1E"/>
                </a:solidFill>
              </a:rPr>
              <a:t>, A</a:t>
            </a:r>
            <a:r>
              <a:rPr lang="en-US" altLang="en-US" sz="2000" baseline="-25000" dirty="0">
                <a:solidFill>
                  <a:srgbClr val="AD0B1E"/>
                </a:solidFill>
              </a:rPr>
              <a:t>g</a:t>
            </a:r>
          </a:p>
        </p:txBody>
      </p:sp>
      <p:graphicFrame>
        <p:nvGraphicFramePr>
          <p:cNvPr id="14" name="Object 13"/>
          <p:cNvGraphicFramePr>
            <a:graphicFrameLocks noChangeAspect="1"/>
          </p:cNvGraphicFramePr>
          <p:nvPr>
            <p:extLst>
              <p:ext uri="{D42A27DB-BD31-4B8C-83A1-F6EECF244321}">
                <p14:modId xmlns:p14="http://schemas.microsoft.com/office/powerpoint/2010/main" val="1088788146"/>
              </p:ext>
            </p:extLst>
          </p:nvPr>
        </p:nvGraphicFramePr>
        <p:xfrm>
          <a:off x="1090036" y="1600200"/>
          <a:ext cx="4941455" cy="2170545"/>
        </p:xfrm>
        <a:graphic>
          <a:graphicData uri="http://schemas.openxmlformats.org/presentationml/2006/ole">
            <mc:AlternateContent xmlns:mc="http://schemas.openxmlformats.org/markup-compatibility/2006">
              <mc:Choice xmlns:v="urn:schemas-microsoft-com:vml" Requires="v">
                <p:oleObj spid="_x0000_s139932" name="Equation" r:id="rId4" imgW="2717800" imgH="1193800" progId="Equation.DSMT4">
                  <p:embed/>
                </p:oleObj>
              </mc:Choice>
              <mc:Fallback>
                <p:oleObj name="Equation" r:id="rId4" imgW="2717800" imgH="1193800" progId="Equation.DSMT4">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036" y="1600200"/>
                        <a:ext cx="4941455" cy="2170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457200" y="3962400"/>
            <a:ext cx="8229600" cy="377851"/>
          </a:xfrm>
        </p:spPr>
        <p:txBody>
          <a:bodyPr/>
          <a:lstStyle/>
          <a:p>
            <a:pPr marL="342900" indent="-342900">
              <a:buFont typeface="Arial" panose="020B0604020202020204" pitchFamily="34" charset="0"/>
              <a:buChar char="•"/>
            </a:pPr>
            <a:r>
              <a:rPr lang="en-US" altLang="en-US" sz="2000" dirty="0">
                <a:solidFill>
                  <a:srgbClr val="AD0B1E"/>
                </a:solidFill>
              </a:rPr>
              <a:t>Realize That You Get Two Equations From The Kinematic Relationship</a:t>
            </a:r>
          </a:p>
        </p:txBody>
      </p:sp>
      <p:graphicFrame>
        <p:nvGraphicFramePr>
          <p:cNvPr id="15" name="Object 14"/>
          <p:cNvGraphicFramePr>
            <a:graphicFrameLocks noChangeAspect="1"/>
          </p:cNvGraphicFramePr>
          <p:nvPr>
            <p:extLst>
              <p:ext uri="{D42A27DB-BD31-4B8C-83A1-F6EECF244321}">
                <p14:modId xmlns:p14="http://schemas.microsoft.com/office/powerpoint/2010/main" val="3022696587"/>
              </p:ext>
            </p:extLst>
          </p:nvPr>
        </p:nvGraphicFramePr>
        <p:xfrm>
          <a:off x="1730953" y="4572000"/>
          <a:ext cx="4456545" cy="415636"/>
        </p:xfrm>
        <a:graphic>
          <a:graphicData uri="http://schemas.openxmlformats.org/presentationml/2006/ole">
            <mc:AlternateContent xmlns:mc="http://schemas.openxmlformats.org/markup-compatibility/2006">
              <mc:Choice xmlns:v="urn:schemas-microsoft-com:vml" Requires="v">
                <p:oleObj spid="_x0000_s139933" name="Equation" r:id="rId6" imgW="2451100" imgH="228600" progId="Equation.DSMT4">
                  <p:embed/>
                </p:oleObj>
              </mc:Choice>
              <mc:Fallback>
                <p:oleObj name="Equation" r:id="rId6" imgW="2451100" imgH="228600" progId="Equation.DSMT4">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0953" y="4572000"/>
                        <a:ext cx="4456545" cy="41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idx="14"/>
          </p:nvPr>
        </p:nvSpPr>
        <p:spPr>
          <a:xfrm>
            <a:off x="457200" y="5105400"/>
            <a:ext cx="8229600" cy="377851"/>
          </a:xfrm>
        </p:spPr>
        <p:txBody>
          <a:bodyPr/>
          <a:lstStyle/>
          <a:p>
            <a:pPr marL="342900" indent="-342900">
              <a:buFont typeface="Arial" panose="020B0604020202020204" pitchFamily="34" charset="0"/>
              <a:buChar char="•"/>
            </a:pPr>
            <a:r>
              <a:rPr lang="en-US" altLang="en-US" sz="2000" dirty="0">
                <a:solidFill>
                  <a:srgbClr val="AD0B1E"/>
                </a:solidFill>
              </a:rPr>
              <a:t>Substitute Into The Sum Of Forces Equations</a:t>
            </a:r>
          </a:p>
        </p:txBody>
      </p:sp>
      <p:graphicFrame>
        <p:nvGraphicFramePr>
          <p:cNvPr id="16" name="Object 15"/>
          <p:cNvGraphicFramePr>
            <a:graphicFrameLocks noChangeAspect="1"/>
          </p:cNvGraphicFramePr>
          <p:nvPr>
            <p:extLst>
              <p:ext uri="{D42A27DB-BD31-4B8C-83A1-F6EECF244321}">
                <p14:modId xmlns:p14="http://schemas.microsoft.com/office/powerpoint/2010/main" val="1996964285"/>
              </p:ext>
            </p:extLst>
          </p:nvPr>
        </p:nvGraphicFramePr>
        <p:xfrm>
          <a:off x="2189569" y="5604479"/>
          <a:ext cx="986612" cy="398843"/>
        </p:xfrm>
        <a:graphic>
          <a:graphicData uri="http://schemas.openxmlformats.org/presentationml/2006/ole">
            <mc:AlternateContent xmlns:mc="http://schemas.openxmlformats.org/markup-compatibility/2006">
              <mc:Choice xmlns:v="urn:schemas-microsoft-com:vml" Requires="v">
                <p:oleObj spid="_x0000_s139934" name="Equation" r:id="rId8" imgW="596900" imgH="241300" progId="Equation.DSMT4">
                  <p:embed/>
                </p:oleObj>
              </mc:Choice>
              <mc:Fallback>
                <p:oleObj name="Equation" r:id="rId8" imgW="596900" imgH="241300" progId="Equation.DSMT4">
                  <p:embed/>
                  <p:pic>
                    <p:nvPicPr>
                      <p:cNvPr id="1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9569" y="5604479"/>
                        <a:ext cx="986612" cy="398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052307634"/>
              </p:ext>
            </p:extLst>
          </p:nvPr>
        </p:nvGraphicFramePr>
        <p:xfrm>
          <a:off x="1599584" y="6098192"/>
          <a:ext cx="2519008" cy="398843"/>
        </p:xfrm>
        <a:graphic>
          <a:graphicData uri="http://schemas.openxmlformats.org/presentationml/2006/ole">
            <mc:AlternateContent xmlns:mc="http://schemas.openxmlformats.org/markup-compatibility/2006">
              <mc:Choice xmlns:v="urn:schemas-microsoft-com:vml" Requires="v">
                <p:oleObj spid="_x0000_s139935" name="Equation" r:id="rId10" imgW="1524000" imgH="241300" progId="Equation.DSMT4">
                  <p:embed/>
                </p:oleObj>
              </mc:Choice>
              <mc:Fallback>
                <p:oleObj name="Equation" r:id="rId10" imgW="1524000" imgH="241300" progId="Equation.DSMT4">
                  <p:embed/>
                  <p:pic>
                    <p:nvPicPr>
                      <p:cNvPr id="53"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9584" y="6098192"/>
                        <a:ext cx="2519008" cy="398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454016287"/>
              </p:ext>
            </p:extLst>
          </p:nvPr>
        </p:nvGraphicFramePr>
        <p:xfrm>
          <a:off x="5869814" y="5604479"/>
          <a:ext cx="1595372" cy="398843"/>
        </p:xfrm>
        <a:graphic>
          <a:graphicData uri="http://schemas.openxmlformats.org/presentationml/2006/ole">
            <mc:AlternateContent xmlns:mc="http://schemas.openxmlformats.org/markup-compatibility/2006">
              <mc:Choice xmlns:v="urn:schemas-microsoft-com:vml" Requires="v">
                <p:oleObj spid="_x0000_s139936" name="Equation" r:id="rId12" imgW="965200" imgH="241300" progId="Equation.DSMT4">
                  <p:embed/>
                </p:oleObj>
              </mc:Choice>
              <mc:Fallback>
                <p:oleObj name="Equation" r:id="rId12" imgW="965200" imgH="241300" progId="Equation.DSMT4">
                  <p:embed/>
                  <p:pic>
                    <p:nvPicPr>
                      <p:cNvPr id="11"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9814" y="5604479"/>
                        <a:ext cx="1595372" cy="398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410498615"/>
              </p:ext>
            </p:extLst>
          </p:nvPr>
        </p:nvGraphicFramePr>
        <p:xfrm>
          <a:off x="5467429" y="6075350"/>
          <a:ext cx="2812893" cy="377851"/>
        </p:xfrm>
        <a:graphic>
          <a:graphicData uri="http://schemas.openxmlformats.org/presentationml/2006/ole">
            <mc:AlternateContent xmlns:mc="http://schemas.openxmlformats.org/markup-compatibility/2006">
              <mc:Choice xmlns:v="urn:schemas-microsoft-com:vml" Requires="v">
                <p:oleObj spid="_x0000_s139937" name="Equation" r:id="rId14" imgW="1701800" imgH="228600" progId="Equation.DSMT4">
                  <p:embed/>
                </p:oleObj>
              </mc:Choice>
              <mc:Fallback>
                <p:oleObj name="Equation" r:id="rId14" imgW="1701800" imgH="228600" progId="Equation.DSMT4">
                  <p:embed/>
                  <p:pic>
                    <p:nvPicPr>
                      <p:cNvPr id="54" name="Object 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67429" y="6075350"/>
                        <a:ext cx="2812893" cy="3778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82699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Group Problem Solving </a:t>
            </a:r>
            <a:r>
              <a:rPr lang="en-US" altLang="en-US" sz="1000" b="1" dirty="0">
                <a:solidFill>
                  <a:srgbClr val="AD0B1E"/>
                </a:solidFill>
                <a:ea typeface="ＭＳ Ｐゴシック" pitchFamily="34" charset="-128"/>
              </a:rPr>
              <a:t>8</a:t>
            </a:r>
            <a:endParaRPr lang="en-US" sz="1000" b="1" dirty="0">
              <a:solidFill>
                <a:srgbClr val="AD0B1E"/>
              </a:solidFill>
            </a:endParaRPr>
          </a:p>
        </p:txBody>
      </p:sp>
      <p:sp>
        <p:nvSpPr>
          <p:cNvPr id="3" name="Content Placeholder 2"/>
          <p:cNvSpPr>
            <a:spLocks noGrp="1"/>
          </p:cNvSpPr>
          <p:nvPr>
            <p:ph idx="1"/>
          </p:nvPr>
        </p:nvSpPr>
        <p:spPr>
          <a:xfrm>
            <a:off x="457200" y="1030275"/>
            <a:ext cx="8229600" cy="377851"/>
          </a:xfrm>
        </p:spPr>
        <p:txBody>
          <a:bodyPr/>
          <a:lstStyle/>
          <a:p>
            <a:pPr marL="292608" indent="-292608">
              <a:spcBef>
                <a:spcPts val="0"/>
              </a:spcBef>
              <a:spcAft>
                <a:spcPts val="0"/>
              </a:spcAft>
              <a:buFont typeface="Arial" panose="020B0604020202020204" pitchFamily="34" charset="0"/>
              <a:buChar char="•"/>
            </a:pPr>
            <a:r>
              <a:rPr lang="en-US" altLang="en-US" sz="2000" dirty="0">
                <a:solidFill>
                  <a:srgbClr val="AD0B1E"/>
                </a:solidFill>
              </a:rPr>
              <a:t>Substitute the F</a:t>
            </a:r>
            <a:r>
              <a:rPr lang="en-US" altLang="en-US" sz="2000" baseline="-25000" dirty="0">
                <a:solidFill>
                  <a:srgbClr val="AD0B1E"/>
                </a:solidFill>
              </a:rPr>
              <a:t>f</a:t>
            </a:r>
            <a:r>
              <a:rPr lang="en-US" altLang="en-US" sz="2000" dirty="0">
                <a:solidFill>
                  <a:srgbClr val="AD0B1E"/>
                </a:solidFill>
              </a:rPr>
              <a:t> and N</a:t>
            </a:r>
            <a:r>
              <a:rPr lang="en-US" altLang="en-US" sz="2000" baseline="-25000" dirty="0">
                <a:solidFill>
                  <a:srgbClr val="AD0B1E"/>
                </a:solidFill>
              </a:rPr>
              <a:t>A</a:t>
            </a:r>
            <a:r>
              <a:rPr lang="en-US" altLang="en-US" sz="2000" dirty="0">
                <a:solidFill>
                  <a:srgbClr val="AD0B1E"/>
                </a:solidFill>
              </a:rPr>
              <a:t> into the sum of moments equation</a:t>
            </a:r>
          </a:p>
        </p:txBody>
      </p:sp>
      <p:graphicFrame>
        <p:nvGraphicFramePr>
          <p:cNvPr id="14" name="Object 13"/>
          <p:cNvGraphicFramePr>
            <a:graphicFrameLocks noChangeAspect="1"/>
          </p:cNvGraphicFramePr>
          <p:nvPr>
            <p:extLst>
              <p:ext uri="{D42A27DB-BD31-4B8C-83A1-F6EECF244321}">
                <p14:modId xmlns:p14="http://schemas.microsoft.com/office/powerpoint/2010/main" val="365103912"/>
              </p:ext>
            </p:extLst>
          </p:nvPr>
        </p:nvGraphicFramePr>
        <p:xfrm>
          <a:off x="1447800" y="1600200"/>
          <a:ext cx="4141096" cy="362585"/>
        </p:xfrm>
        <a:graphic>
          <a:graphicData uri="http://schemas.openxmlformats.org/presentationml/2006/ole">
            <mc:AlternateContent xmlns:mc="http://schemas.openxmlformats.org/markup-compatibility/2006">
              <mc:Choice xmlns:v="urn:schemas-microsoft-com:vml" Requires="v">
                <p:oleObj spid="_x0000_s141178" name="Equation" r:id="rId3" imgW="2755900" imgH="241300" progId="Equation.DSMT4">
                  <p:embed/>
                </p:oleObj>
              </mc:Choice>
              <mc:Fallback>
                <p:oleObj name="Equation" r:id="rId3" imgW="2755900" imgH="241300" progId="Equation.DSMT4">
                  <p:embed/>
                  <p:pic>
                    <p:nvPicPr>
                      <p:cNvPr id="1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600200"/>
                        <a:ext cx="4141096" cy="36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42242476"/>
              </p:ext>
            </p:extLst>
          </p:nvPr>
        </p:nvGraphicFramePr>
        <p:xfrm>
          <a:off x="838200" y="2057400"/>
          <a:ext cx="6526522" cy="763335"/>
        </p:xfrm>
        <a:graphic>
          <a:graphicData uri="http://schemas.openxmlformats.org/presentationml/2006/ole">
            <mc:AlternateContent xmlns:mc="http://schemas.openxmlformats.org/markup-compatibility/2006">
              <mc:Choice xmlns:v="urn:schemas-microsoft-com:vml" Requires="v">
                <p:oleObj spid="_x0000_s141179" name="Equation" r:id="rId5" imgW="4343400" imgH="508000" progId="Equation.DSMT4">
                  <p:embed/>
                </p:oleObj>
              </mc:Choice>
              <mc:Fallback>
                <p:oleObj name="Equation" r:id="rId5" imgW="4343400" imgH="508000" progId="Equation.DSMT4">
                  <p:embed/>
                  <p:pic>
                    <p:nvPicPr>
                      <p:cNvPr id="1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057400"/>
                        <a:ext cx="6526522" cy="76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idx="13"/>
          </p:nvPr>
        </p:nvSpPr>
        <p:spPr>
          <a:xfrm>
            <a:off x="519949" y="2971800"/>
            <a:ext cx="3825013" cy="377851"/>
          </a:xfrm>
        </p:spPr>
        <p:txBody>
          <a:bodyPr/>
          <a:lstStyle/>
          <a:p>
            <a:pPr marL="292608" indent="-292608">
              <a:spcBef>
                <a:spcPts val="0"/>
              </a:spcBef>
              <a:spcAft>
                <a:spcPts val="0"/>
              </a:spcAft>
              <a:buFont typeface="Arial" panose="020B0604020202020204" pitchFamily="34" charset="0"/>
              <a:buChar char="•"/>
            </a:pPr>
            <a:r>
              <a:rPr lang="en-US" altLang="en-US" sz="2000" dirty="0">
                <a:solidFill>
                  <a:srgbClr val="AD0B1E"/>
                </a:solidFill>
              </a:rPr>
              <a:t>Masses cancel out, solve for </a:t>
            </a:r>
            <a:r>
              <a:rPr lang="en-US" altLang="en-US" sz="2000" dirty="0">
                <a:solidFill>
                  <a:srgbClr val="AD0B1E"/>
                </a:solidFill>
                <a:latin typeface="Symbol" pitchFamily="18" charset="2"/>
              </a:rPr>
              <a:t>a</a:t>
            </a:r>
            <a:r>
              <a:rPr lang="en-US" altLang="en-US" sz="2000" baseline="-25000" dirty="0">
                <a:solidFill>
                  <a:srgbClr val="AD0B1E"/>
                </a:solidFill>
              </a:rPr>
              <a:t>AB</a:t>
            </a:r>
          </a:p>
        </p:txBody>
      </p:sp>
      <p:graphicFrame>
        <p:nvGraphicFramePr>
          <p:cNvPr id="17" name="Object 16"/>
          <p:cNvGraphicFramePr>
            <a:graphicFrameLocks noChangeAspect="1"/>
          </p:cNvGraphicFramePr>
          <p:nvPr>
            <p:extLst>
              <p:ext uri="{D42A27DB-BD31-4B8C-83A1-F6EECF244321}">
                <p14:modId xmlns:p14="http://schemas.microsoft.com/office/powerpoint/2010/main" val="2885933386"/>
              </p:ext>
            </p:extLst>
          </p:nvPr>
        </p:nvGraphicFramePr>
        <p:xfrm>
          <a:off x="990600" y="3505200"/>
          <a:ext cx="5648685" cy="362585"/>
        </p:xfrm>
        <a:graphic>
          <a:graphicData uri="http://schemas.openxmlformats.org/presentationml/2006/ole">
            <mc:AlternateContent xmlns:mc="http://schemas.openxmlformats.org/markup-compatibility/2006">
              <mc:Choice xmlns:v="urn:schemas-microsoft-com:vml" Requires="v">
                <p:oleObj spid="_x0000_s141180" name="Equation" r:id="rId7" imgW="3759200" imgH="241300" progId="Equation.DSMT4">
                  <p:embed/>
                </p:oleObj>
              </mc:Choice>
              <mc:Fallback>
                <p:oleObj name="Equation" r:id="rId7" imgW="3759200" imgH="241300" progId="Equation.DSMT4">
                  <p:embed/>
                  <p:pic>
                    <p:nvPicPr>
                      <p:cNvPr id="15"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505200"/>
                        <a:ext cx="5648685" cy="36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011047956"/>
              </p:ext>
            </p:extLst>
          </p:nvPr>
        </p:nvGraphicFramePr>
        <p:xfrm>
          <a:off x="1917018" y="4073656"/>
          <a:ext cx="1868265" cy="650744"/>
        </p:xfrm>
        <a:graphic>
          <a:graphicData uri="http://schemas.openxmlformats.org/presentationml/2006/ole">
            <mc:AlternateContent xmlns:mc="http://schemas.openxmlformats.org/markup-compatibility/2006">
              <mc:Choice xmlns:v="urn:schemas-microsoft-com:vml" Requires="v">
                <p:oleObj spid="_x0000_s141181" name="Equation" r:id="rId9" imgW="1129810" imgH="393529" progId="Equation.DSMT4">
                  <p:embed/>
                </p:oleObj>
              </mc:Choice>
              <mc:Fallback>
                <p:oleObj name="Equation" r:id="rId9" imgW="1129810" imgH="393529" progId="Equation.DSMT4">
                  <p:embed/>
                  <p:pic>
                    <p:nvPicPr>
                      <p:cNvPr id="14"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7018" y="4073656"/>
                        <a:ext cx="1868265" cy="650744"/>
                      </a:xfrm>
                      <a:prstGeom prst="rect">
                        <a:avLst/>
                      </a:prstGeom>
                      <a:noFill/>
                      <a:ln>
                        <a:solidFill>
                          <a:srgbClr val="AD0B1E"/>
                        </a:solidFill>
                      </a:ln>
                    </p:spPr>
                  </p:pic>
                </p:oleObj>
              </mc:Fallback>
            </mc:AlternateContent>
          </a:graphicData>
        </a:graphic>
      </p:graphicFrame>
      <p:sp>
        <p:nvSpPr>
          <p:cNvPr id="7" name="Content Placeholder 6"/>
          <p:cNvSpPr>
            <a:spLocks noGrp="1"/>
          </p:cNvSpPr>
          <p:nvPr>
            <p:ph idx="14"/>
          </p:nvPr>
        </p:nvSpPr>
        <p:spPr>
          <a:xfrm>
            <a:off x="4344962" y="4046774"/>
            <a:ext cx="3657600" cy="615176"/>
          </a:xfrm>
        </p:spPr>
        <p:txBody>
          <a:bodyPr/>
          <a:lstStyle/>
          <a:p>
            <a:pPr marL="292608" indent="-292608">
              <a:spcBef>
                <a:spcPts val="0"/>
              </a:spcBef>
              <a:spcAft>
                <a:spcPts val="0"/>
              </a:spcAft>
              <a:buFont typeface="Arial" panose="020B0604020202020204" pitchFamily="34" charset="0"/>
              <a:buChar char="•"/>
            </a:pPr>
            <a:r>
              <a:rPr lang="en-US" sz="2000" dirty="0">
                <a:solidFill>
                  <a:srgbClr val="2D2DB9"/>
                </a:solidFill>
              </a:rPr>
              <a:t>The negative sign means </a:t>
            </a:r>
            <a:r>
              <a:rPr lang="en-US" sz="2000" dirty="0">
                <a:solidFill>
                  <a:srgbClr val="2D2DB9"/>
                </a:solidFill>
                <a:latin typeface="Symbol" pitchFamily="18" charset="2"/>
              </a:rPr>
              <a:t>a</a:t>
            </a:r>
            <a:r>
              <a:rPr lang="en-US" sz="2000" dirty="0">
                <a:solidFill>
                  <a:srgbClr val="2D2DB9"/>
                </a:solidFill>
              </a:rPr>
              <a:t> is clockwise, which makes sense.</a:t>
            </a:r>
            <a:endParaRPr lang="en-US" sz="2000" baseline="-25000" dirty="0">
              <a:solidFill>
                <a:srgbClr val="2D2DB9"/>
              </a:solidFill>
            </a:endParaRPr>
          </a:p>
        </p:txBody>
      </p:sp>
      <p:sp>
        <p:nvSpPr>
          <p:cNvPr id="8" name="Content Placeholder 7"/>
          <p:cNvSpPr>
            <a:spLocks noGrp="1"/>
          </p:cNvSpPr>
          <p:nvPr>
            <p:ph idx="15"/>
          </p:nvPr>
        </p:nvSpPr>
        <p:spPr>
          <a:xfrm>
            <a:off x="519949" y="4879949"/>
            <a:ext cx="4141702" cy="377851"/>
          </a:xfrm>
        </p:spPr>
        <p:txBody>
          <a:bodyPr/>
          <a:lstStyle/>
          <a:p>
            <a:pPr marL="292608" indent="-292608">
              <a:spcBef>
                <a:spcPts val="0"/>
              </a:spcBef>
              <a:spcAft>
                <a:spcPts val="0"/>
              </a:spcAft>
              <a:buFont typeface="Arial" panose="020B0604020202020204" pitchFamily="34" charset="0"/>
              <a:buChar char="•"/>
            </a:pPr>
            <a:r>
              <a:rPr lang="en-US" altLang="en-US" sz="2000" dirty="0">
                <a:solidFill>
                  <a:srgbClr val="AD0B1E"/>
                </a:solidFill>
              </a:rPr>
              <a:t>Subbing into N</a:t>
            </a:r>
            <a:r>
              <a:rPr lang="en-US" altLang="en-US" sz="2000" baseline="-25000" dirty="0">
                <a:solidFill>
                  <a:srgbClr val="AD0B1E"/>
                </a:solidFill>
              </a:rPr>
              <a:t>A</a:t>
            </a:r>
            <a:r>
              <a:rPr lang="en-US" altLang="en-US" sz="2000" dirty="0">
                <a:solidFill>
                  <a:srgbClr val="AD0B1E"/>
                </a:solidFill>
              </a:rPr>
              <a:t> and F</a:t>
            </a:r>
            <a:r>
              <a:rPr lang="en-US" altLang="en-US" sz="2000" baseline="-25000" dirty="0">
                <a:solidFill>
                  <a:srgbClr val="AD0B1E"/>
                </a:solidFill>
              </a:rPr>
              <a:t>f </a:t>
            </a:r>
            <a:r>
              <a:rPr lang="en-US" altLang="en-US" sz="2000" dirty="0">
                <a:solidFill>
                  <a:srgbClr val="AD0B1E"/>
                </a:solidFill>
              </a:rPr>
              <a:t>expressions,</a:t>
            </a:r>
          </a:p>
        </p:txBody>
      </p:sp>
      <p:graphicFrame>
        <p:nvGraphicFramePr>
          <p:cNvPr id="18" name="Object 17"/>
          <p:cNvGraphicFramePr>
            <a:graphicFrameLocks noChangeAspect="1"/>
          </p:cNvGraphicFramePr>
          <p:nvPr>
            <p:extLst>
              <p:ext uri="{D42A27DB-BD31-4B8C-83A1-F6EECF244321}">
                <p14:modId xmlns:p14="http://schemas.microsoft.com/office/powerpoint/2010/main" val="3177511371"/>
              </p:ext>
            </p:extLst>
          </p:nvPr>
        </p:nvGraphicFramePr>
        <p:xfrm>
          <a:off x="590118" y="5410200"/>
          <a:ext cx="3579091" cy="508000"/>
        </p:xfrm>
        <a:graphic>
          <a:graphicData uri="http://schemas.openxmlformats.org/presentationml/2006/ole">
            <mc:AlternateContent xmlns:mc="http://schemas.openxmlformats.org/markup-compatibility/2006">
              <mc:Choice xmlns:v="urn:schemas-microsoft-com:vml" Requires="v">
                <p:oleObj spid="_x0000_s141182" name="Equation" r:id="rId11" imgW="1968500" imgH="279400" progId="Equation.DSMT4">
                  <p:embed/>
                </p:oleObj>
              </mc:Choice>
              <mc:Fallback>
                <p:oleObj name="Equation" r:id="rId11" imgW="1968500" imgH="279400" progId="Equation.DSMT4">
                  <p:embed/>
                  <p:pic>
                    <p:nvPicPr>
                      <p:cNvPr id="53"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0118" y="5410200"/>
                        <a:ext cx="3579091"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025525508"/>
              </p:ext>
            </p:extLst>
          </p:nvPr>
        </p:nvGraphicFramePr>
        <p:xfrm>
          <a:off x="1574512" y="6096000"/>
          <a:ext cx="1962727" cy="438727"/>
        </p:xfrm>
        <a:graphic>
          <a:graphicData uri="http://schemas.openxmlformats.org/presentationml/2006/ole">
            <mc:AlternateContent xmlns:mc="http://schemas.openxmlformats.org/markup-compatibility/2006">
              <mc:Choice xmlns:v="urn:schemas-microsoft-com:vml" Requires="v">
                <p:oleObj spid="_x0000_s141183" name="Equation" r:id="rId13" imgW="1079032" imgH="241195" progId="Equation.DSMT4">
                  <p:embed/>
                </p:oleObj>
              </mc:Choice>
              <mc:Fallback>
                <p:oleObj name="Equation" r:id="rId13" imgW="1079032" imgH="241195" progId="Equation.DSMT4">
                  <p:embed/>
                  <p:pic>
                    <p:nvPicPr>
                      <p:cNvPr id="19"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74512" y="6096000"/>
                        <a:ext cx="1962727" cy="438727"/>
                      </a:xfrm>
                      <a:prstGeom prst="rect">
                        <a:avLst/>
                      </a:prstGeom>
                      <a:noFill/>
                      <a:ln>
                        <a:solidFill>
                          <a:srgbClr val="AD0B1E"/>
                        </a:solidFill>
                      </a:ln>
                      <a:effec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126474216"/>
              </p:ext>
            </p:extLst>
          </p:nvPr>
        </p:nvGraphicFramePr>
        <p:xfrm>
          <a:off x="4648200" y="5424488"/>
          <a:ext cx="3879273" cy="508000"/>
        </p:xfrm>
        <a:graphic>
          <a:graphicData uri="http://schemas.openxmlformats.org/presentationml/2006/ole">
            <mc:AlternateContent xmlns:mc="http://schemas.openxmlformats.org/markup-compatibility/2006">
              <mc:Choice xmlns:v="urn:schemas-microsoft-com:vml" Requires="v">
                <p:oleObj spid="_x0000_s141184" name="Equation" r:id="rId15" imgW="2133600" imgH="279400" progId="Equation.DSMT4">
                  <p:embed/>
                </p:oleObj>
              </mc:Choice>
              <mc:Fallback>
                <p:oleObj name="Equation" r:id="rId15" imgW="2133600" imgH="279400" progId="Equation.DSMT4">
                  <p:embed/>
                  <p:pic>
                    <p:nvPicPr>
                      <p:cNvPr id="17"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8200" y="5424488"/>
                        <a:ext cx="387927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250416648"/>
              </p:ext>
            </p:extLst>
          </p:nvPr>
        </p:nvGraphicFramePr>
        <p:xfrm>
          <a:off x="5674303" y="6172200"/>
          <a:ext cx="1916545" cy="438727"/>
        </p:xfrm>
        <a:graphic>
          <a:graphicData uri="http://schemas.openxmlformats.org/presentationml/2006/ole">
            <mc:AlternateContent xmlns:mc="http://schemas.openxmlformats.org/markup-compatibility/2006">
              <mc:Choice xmlns:v="urn:schemas-microsoft-com:vml" Requires="v">
                <p:oleObj spid="_x0000_s141185" name="Equation" r:id="rId17" imgW="1054100" imgH="241300" progId="Equation.DSMT4">
                  <p:embed/>
                </p:oleObj>
              </mc:Choice>
              <mc:Fallback>
                <p:oleObj name="Equation" r:id="rId17" imgW="1054100" imgH="241300" progId="Equation.DSMT4">
                  <p:embed/>
                  <p:pic>
                    <p:nvPicPr>
                      <p:cNvPr id="18"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74303" y="6172200"/>
                        <a:ext cx="1916545" cy="438727"/>
                      </a:xfrm>
                      <a:prstGeom prst="rect">
                        <a:avLst/>
                      </a:prstGeom>
                      <a:noFill/>
                      <a:ln>
                        <a:solidFill>
                          <a:srgbClr val="AD0B1E"/>
                        </a:solidFill>
                      </a:ln>
                      <a:effectLst/>
                    </p:spPr>
                  </p:pic>
                </p:oleObj>
              </mc:Fallback>
            </mc:AlternateContent>
          </a:graphicData>
        </a:graphic>
      </p:graphicFrame>
    </p:spTree>
    <p:extLst>
      <p:ext uri="{BB962C8B-B14F-4D97-AF65-F5344CB8AC3E}">
        <p14:creationId xmlns:p14="http://schemas.microsoft.com/office/powerpoint/2010/main" val="1465675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3</a:t>
            </a:r>
            <a:endParaRPr lang="en-US" sz="1000" b="1" dirty="0">
              <a:solidFill>
                <a:srgbClr val="AD0B1E"/>
              </a:solidFill>
            </a:endParaRPr>
          </a:p>
        </p:txBody>
      </p:sp>
      <p:pic>
        <p:nvPicPr>
          <p:cNvPr id="14" name="Picture 13" descr="Point A of rod AB touches the ground. The rod forms an angle of 70 degrees with the horizontal. In the absence of friction, the only reaction at the point of contact, A, is the normal force going straight u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167" y="1496948"/>
            <a:ext cx="3141433" cy="2593022"/>
          </a:xfrm>
          <a:prstGeom prst="rect">
            <a:avLst/>
          </a:prstGeom>
        </p:spPr>
      </p:pic>
      <p:sp>
        <p:nvSpPr>
          <p:cNvPr id="3" name="Content Placeholder 2"/>
          <p:cNvSpPr>
            <a:spLocks noGrp="1"/>
          </p:cNvSpPr>
          <p:nvPr>
            <p:ph idx="1"/>
          </p:nvPr>
        </p:nvSpPr>
        <p:spPr>
          <a:xfrm>
            <a:off x="685800" y="2058511"/>
            <a:ext cx="4876800" cy="838200"/>
          </a:xfrm>
        </p:spPr>
        <p:txBody>
          <a:bodyPr/>
          <a:lstStyle/>
          <a:p>
            <a:r>
              <a:rPr lang="en-US" altLang="en-US" b="1" dirty="0">
                <a:solidFill>
                  <a:srgbClr val="AD0B1E"/>
                </a:solidFill>
              </a:rPr>
              <a:t>What would be true if the floor was smooth and friction was zero?</a:t>
            </a:r>
          </a:p>
        </p:txBody>
      </p:sp>
      <p:sp>
        <p:nvSpPr>
          <p:cNvPr id="7" name="Content Placeholder 6"/>
          <p:cNvSpPr>
            <a:spLocks noGrp="1"/>
          </p:cNvSpPr>
          <p:nvPr>
            <p:ph idx="14"/>
          </p:nvPr>
        </p:nvSpPr>
        <p:spPr>
          <a:xfrm>
            <a:off x="762000" y="3799959"/>
            <a:ext cx="7481455" cy="457200"/>
          </a:xfrm>
        </p:spPr>
        <p:txBody>
          <a:bodyPr/>
          <a:lstStyle/>
          <a:p>
            <a:r>
              <a:rPr lang="en-US" altLang="en-US" dirty="0"/>
              <a:t>a) The bar would rotate about point A</a:t>
            </a:r>
          </a:p>
        </p:txBody>
      </p:sp>
      <p:sp>
        <p:nvSpPr>
          <p:cNvPr id="8" name="Content Placeholder 7"/>
          <p:cNvSpPr>
            <a:spLocks noGrp="1"/>
          </p:cNvSpPr>
          <p:nvPr>
            <p:ph idx="15"/>
          </p:nvPr>
        </p:nvSpPr>
        <p:spPr>
          <a:xfrm>
            <a:off x="762000" y="4415135"/>
            <a:ext cx="7924800" cy="457200"/>
          </a:xfrm>
        </p:spPr>
        <p:txBody>
          <a:bodyPr/>
          <a:lstStyle/>
          <a:p>
            <a:r>
              <a:rPr lang="en-US" altLang="en-US" dirty="0"/>
              <a:t>b) The bar’s center of gravity would go straight downwards</a:t>
            </a:r>
          </a:p>
        </p:txBody>
      </p:sp>
      <p:sp>
        <p:nvSpPr>
          <p:cNvPr id="9" name="Content Placeholder 8"/>
          <p:cNvSpPr>
            <a:spLocks noGrp="1"/>
          </p:cNvSpPr>
          <p:nvPr>
            <p:ph idx="16"/>
          </p:nvPr>
        </p:nvSpPr>
        <p:spPr>
          <a:xfrm>
            <a:off x="762000" y="5030311"/>
            <a:ext cx="7481455" cy="457200"/>
          </a:xfrm>
        </p:spPr>
        <p:txBody>
          <a:bodyPr/>
          <a:lstStyle/>
          <a:p>
            <a:r>
              <a:rPr lang="en-US" altLang="en-US" dirty="0"/>
              <a:t>c) The bar would not have any angular acceleration</a:t>
            </a:r>
          </a:p>
        </p:txBody>
      </p:sp>
    </p:spTree>
    <p:extLst>
      <p:ext uri="{BB962C8B-B14F-4D97-AF65-F5344CB8AC3E}">
        <p14:creationId xmlns:p14="http://schemas.microsoft.com/office/powerpoint/2010/main" val="179345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207655"/>
          </a:xfrm>
        </p:spPr>
        <p:txBody>
          <a:bodyPr/>
          <a:lstStyle/>
          <a:p>
            <a:r>
              <a:rPr lang="en-US" altLang="en-US" b="1" dirty="0">
                <a:solidFill>
                  <a:srgbClr val="AD0B1E"/>
                </a:solidFill>
                <a:ea typeface="ＭＳ Ｐゴシック" pitchFamily="34" charset="-128"/>
              </a:rPr>
              <a:t>Angular Momentum of a Rigid Body in Plane Motion</a:t>
            </a:r>
            <a:endParaRPr lang="en-US" b="1" dirty="0">
              <a:solidFill>
                <a:srgbClr val="AD0B1E"/>
              </a:solidFill>
            </a:endParaRPr>
          </a:p>
        </p:txBody>
      </p:sp>
      <p:pic>
        <p:nvPicPr>
          <p:cNvPr id="17" name="Picture 16" descr="r'_i is the ith particle's position on the x'y' axes having their origin on the center of mass. The motion of the particles about the center of mass are equivalent to rotation with angular velocity omega and is perpendicular to the relative position vector r'_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63" y="1863622"/>
            <a:ext cx="2694037" cy="3130756"/>
          </a:xfrm>
          <a:prstGeom prst="rect">
            <a:avLst/>
          </a:prstGeom>
        </p:spPr>
      </p:pic>
      <p:sp>
        <p:nvSpPr>
          <p:cNvPr id="14" name="Content Placeholder 2"/>
          <p:cNvSpPr>
            <a:spLocks noGrp="1"/>
          </p:cNvSpPr>
          <p:nvPr>
            <p:ph idx="1"/>
          </p:nvPr>
        </p:nvSpPr>
        <p:spPr>
          <a:xfrm>
            <a:off x="457200" y="5715000"/>
            <a:ext cx="2590800" cy="762000"/>
          </a:xfrm>
        </p:spPr>
        <p:txBody>
          <a:bodyPr/>
          <a:lstStyle/>
          <a:p>
            <a:pPr marL="292608" indent="-292608">
              <a:spcBef>
                <a:spcPts val="0"/>
              </a:spcBef>
              <a:spcAft>
                <a:spcPts val="0"/>
              </a:spcAft>
              <a:buFont typeface="Arial" panose="020B0604020202020204" pitchFamily="34" charset="0"/>
              <a:buChar char="•"/>
            </a:pPr>
            <a:r>
              <a:rPr lang="en-US" altLang="en-US" sz="2000" dirty="0"/>
              <a:t>Consider a rigid slab in plane motion.</a:t>
            </a:r>
          </a:p>
        </p:txBody>
      </p:sp>
      <p:sp>
        <p:nvSpPr>
          <p:cNvPr id="6" name="Content Placeholder 5"/>
          <p:cNvSpPr>
            <a:spLocks noGrp="1"/>
          </p:cNvSpPr>
          <p:nvPr>
            <p:ph idx="13"/>
          </p:nvPr>
        </p:nvSpPr>
        <p:spPr>
          <a:xfrm>
            <a:off x="3276600" y="1507836"/>
            <a:ext cx="4800600" cy="701964"/>
          </a:xfrm>
        </p:spPr>
        <p:txBody>
          <a:bodyPr/>
          <a:lstStyle/>
          <a:p>
            <a:pPr marL="292608" indent="-292608">
              <a:spcBef>
                <a:spcPts val="0"/>
              </a:spcBef>
              <a:spcAft>
                <a:spcPts val="0"/>
              </a:spcAft>
              <a:buFont typeface="Arial" panose="020B0604020202020204" pitchFamily="34" charset="0"/>
              <a:buChar char="•"/>
            </a:pPr>
            <a:r>
              <a:rPr lang="en-US" altLang="en-US" sz="2000" dirty="0"/>
              <a:t>Angular momentum of the slab may be computed by</a:t>
            </a:r>
          </a:p>
        </p:txBody>
      </p:sp>
      <p:graphicFrame>
        <p:nvGraphicFramePr>
          <p:cNvPr id="15" name="Object 3"/>
          <p:cNvGraphicFramePr>
            <a:graphicFrameLocks noChangeAspect="1"/>
          </p:cNvGraphicFramePr>
          <p:nvPr>
            <p:extLst>
              <p:ext uri="{D42A27DB-BD31-4B8C-83A1-F6EECF244321}">
                <p14:modId xmlns:p14="http://schemas.microsoft.com/office/powerpoint/2010/main" val="2824314996"/>
              </p:ext>
            </p:extLst>
          </p:nvPr>
        </p:nvGraphicFramePr>
        <p:xfrm>
          <a:off x="5105400" y="2052782"/>
          <a:ext cx="2332182" cy="1985818"/>
        </p:xfrm>
        <a:graphic>
          <a:graphicData uri="http://schemas.openxmlformats.org/presentationml/2006/ole">
            <mc:AlternateContent xmlns:mc="http://schemas.openxmlformats.org/markup-compatibility/2006">
              <mc:Choice xmlns:v="urn:schemas-microsoft-com:vml" Requires="v">
                <p:oleObj spid="_x0000_s105722" name="Equation" r:id="rId4" imgW="2565400" imgH="2184400" progId="Equation.3">
                  <p:embed/>
                </p:oleObj>
              </mc:Choice>
              <mc:Fallback>
                <p:oleObj name="Equation" r:id="rId4" imgW="2565400" imgH="2184400" progId="Equation.3">
                  <p:embed/>
                  <p:pic>
                    <p:nvPicPr>
                      <p:cNvPr id="820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2052782"/>
                        <a:ext cx="2332182" cy="1985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3276600" y="4038599"/>
            <a:ext cx="2819400" cy="369455"/>
          </a:xfrm>
        </p:spPr>
        <p:txBody>
          <a:bodyPr/>
          <a:lstStyle/>
          <a:p>
            <a:pPr marL="292608" indent="-292608">
              <a:spcBef>
                <a:spcPts val="0"/>
              </a:spcBef>
              <a:spcAft>
                <a:spcPts val="0"/>
              </a:spcAft>
              <a:buFont typeface="Arial" panose="020B0604020202020204" pitchFamily="34" charset="0"/>
              <a:buChar char="•"/>
            </a:pPr>
            <a:r>
              <a:rPr lang="en-US" altLang="en-US" sz="2000" dirty="0"/>
              <a:t>After differentiation,</a:t>
            </a:r>
          </a:p>
        </p:txBody>
      </p:sp>
      <p:graphicFrame>
        <p:nvGraphicFramePr>
          <p:cNvPr id="16" name="Object 2"/>
          <p:cNvGraphicFramePr>
            <a:graphicFrameLocks noChangeAspect="1"/>
          </p:cNvGraphicFramePr>
          <p:nvPr>
            <p:extLst>
              <p:ext uri="{D42A27DB-BD31-4B8C-83A1-F6EECF244321}">
                <p14:modId xmlns:p14="http://schemas.microsoft.com/office/powerpoint/2010/main" val="2699051298"/>
              </p:ext>
            </p:extLst>
          </p:nvPr>
        </p:nvGraphicFramePr>
        <p:xfrm>
          <a:off x="4267200" y="4507345"/>
          <a:ext cx="1397000" cy="369455"/>
        </p:xfrm>
        <a:graphic>
          <a:graphicData uri="http://schemas.openxmlformats.org/presentationml/2006/ole">
            <mc:AlternateContent xmlns:mc="http://schemas.openxmlformats.org/markup-compatibility/2006">
              <mc:Choice xmlns:v="urn:schemas-microsoft-com:vml" Requires="v">
                <p:oleObj spid="_x0000_s105723" name="Equation" r:id="rId6" imgW="1536033" imgH="406224" progId="Equation.3">
                  <p:embed/>
                </p:oleObj>
              </mc:Choice>
              <mc:Fallback>
                <p:oleObj name="Equation" r:id="rId6" imgW="1536033" imgH="406224" progId="Equation.3">
                  <p:embed/>
                  <p:pic>
                    <p:nvPicPr>
                      <p:cNvPr id="820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4507345"/>
                        <a:ext cx="1397000" cy="369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Content Placeholder 7"/>
          <p:cNvSpPr>
            <a:spLocks noGrp="1"/>
          </p:cNvSpPr>
          <p:nvPr>
            <p:ph idx="15"/>
          </p:nvPr>
        </p:nvSpPr>
        <p:spPr>
          <a:xfrm>
            <a:off x="3276600" y="4876800"/>
            <a:ext cx="5410200" cy="990599"/>
          </a:xfrm>
        </p:spPr>
        <p:txBody>
          <a:bodyPr/>
          <a:lstStyle/>
          <a:p>
            <a:pPr marL="292608" indent="-292608">
              <a:spcBef>
                <a:spcPts val="0"/>
              </a:spcBef>
              <a:spcAft>
                <a:spcPts val="0"/>
              </a:spcAft>
              <a:buFont typeface="Arial" panose="020B0604020202020204" pitchFamily="34" charset="0"/>
              <a:buChar char="•"/>
            </a:pPr>
            <a:r>
              <a:rPr lang="en-US" altLang="en-US" sz="2000" dirty="0"/>
              <a:t>Results are also valid for plane motion of bodies which are symmetrical with respect to the reference plane.</a:t>
            </a:r>
          </a:p>
        </p:txBody>
      </p:sp>
      <p:sp>
        <p:nvSpPr>
          <p:cNvPr id="9" name="Content Placeholder 8"/>
          <p:cNvSpPr>
            <a:spLocks noGrp="1"/>
          </p:cNvSpPr>
          <p:nvPr>
            <p:ph idx="16"/>
          </p:nvPr>
        </p:nvSpPr>
        <p:spPr>
          <a:xfrm>
            <a:off x="3276600" y="5949176"/>
            <a:ext cx="5410200" cy="680224"/>
          </a:xfrm>
        </p:spPr>
        <p:txBody>
          <a:bodyPr/>
          <a:lstStyle/>
          <a:p>
            <a:pPr marL="292608" indent="-292608">
              <a:spcBef>
                <a:spcPts val="0"/>
              </a:spcBef>
              <a:spcAft>
                <a:spcPts val="0"/>
              </a:spcAft>
              <a:buFont typeface="Arial" panose="020B0604020202020204" pitchFamily="34" charset="0"/>
              <a:buChar char="•"/>
            </a:pPr>
            <a:r>
              <a:rPr lang="en-US" altLang="en-US" sz="2000" dirty="0"/>
              <a:t>Results are not valid for asymmetrical bodies or three-dimensional motion.</a:t>
            </a:r>
          </a:p>
        </p:txBody>
      </p:sp>
    </p:spTree>
    <p:extLst>
      <p:ext uri="{BB962C8B-B14F-4D97-AF65-F5344CB8AC3E}">
        <p14:creationId xmlns:p14="http://schemas.microsoft.com/office/powerpoint/2010/main" val="3481829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Concept Question </a:t>
            </a:r>
            <a:r>
              <a:rPr lang="en-US" altLang="en-US" sz="1000" b="1" dirty="0">
                <a:solidFill>
                  <a:srgbClr val="AD0B1E"/>
                </a:solidFill>
                <a:ea typeface="ＭＳ Ｐゴシック" pitchFamily="34" charset="-128"/>
              </a:rPr>
              <a:t>4</a:t>
            </a:r>
            <a:endParaRPr lang="en-US" sz="1000" b="1" dirty="0">
              <a:solidFill>
                <a:srgbClr val="AD0B1E"/>
              </a:solidFill>
            </a:endParaRPr>
          </a:p>
        </p:txBody>
      </p:sp>
      <p:pic>
        <p:nvPicPr>
          <p:cNvPr id="14" name="Picture 13" descr="Point A of rod AB touches the ground. The rod forms an angle of 70 degrees with the horizontal. In the absence of friction, the only reaction at the point of contact, A, is the normal force going straight u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043" y="1509612"/>
            <a:ext cx="3125052" cy="2579502"/>
          </a:xfrm>
          <a:prstGeom prst="rect">
            <a:avLst/>
          </a:prstGeom>
        </p:spPr>
      </p:pic>
      <p:sp>
        <p:nvSpPr>
          <p:cNvPr id="3" name="Content Placeholder 2"/>
          <p:cNvSpPr>
            <a:spLocks noGrp="1"/>
          </p:cNvSpPr>
          <p:nvPr>
            <p:ph idx="1"/>
          </p:nvPr>
        </p:nvSpPr>
        <p:spPr>
          <a:xfrm>
            <a:off x="685800" y="2058511"/>
            <a:ext cx="4876800" cy="838200"/>
          </a:xfrm>
        </p:spPr>
        <p:txBody>
          <a:bodyPr/>
          <a:lstStyle/>
          <a:p>
            <a:r>
              <a:rPr lang="en-US" altLang="en-US" b="1" dirty="0">
                <a:solidFill>
                  <a:srgbClr val="AD0B1E"/>
                </a:solidFill>
              </a:rPr>
              <a:t>What would be true if the floor was smooth and friction was zero?</a:t>
            </a:r>
          </a:p>
        </p:txBody>
      </p:sp>
      <p:sp>
        <p:nvSpPr>
          <p:cNvPr id="7" name="Content Placeholder 6"/>
          <p:cNvSpPr>
            <a:spLocks noGrp="1"/>
          </p:cNvSpPr>
          <p:nvPr>
            <p:ph idx="14"/>
          </p:nvPr>
        </p:nvSpPr>
        <p:spPr>
          <a:xfrm>
            <a:off x="762000" y="3799959"/>
            <a:ext cx="7481455" cy="457200"/>
          </a:xfrm>
        </p:spPr>
        <p:txBody>
          <a:bodyPr/>
          <a:lstStyle/>
          <a:p>
            <a:r>
              <a:rPr lang="en-US" altLang="en-US" dirty="0"/>
              <a:t>a) The bar would rotate about point A</a:t>
            </a:r>
          </a:p>
        </p:txBody>
      </p:sp>
      <p:sp>
        <p:nvSpPr>
          <p:cNvPr id="8" name="Content Placeholder 7"/>
          <p:cNvSpPr>
            <a:spLocks noGrp="1"/>
          </p:cNvSpPr>
          <p:nvPr>
            <p:ph idx="15"/>
          </p:nvPr>
        </p:nvSpPr>
        <p:spPr>
          <a:xfrm>
            <a:off x="762000" y="4415134"/>
            <a:ext cx="7772400" cy="842665"/>
          </a:xfrm>
          <a:ln>
            <a:solidFill>
              <a:srgbClr val="AD0B1E"/>
            </a:solidFill>
          </a:ln>
        </p:spPr>
        <p:txBody>
          <a:bodyPr/>
          <a:lstStyle/>
          <a:p>
            <a:pPr marL="266700" indent="-266700"/>
            <a:r>
              <a:rPr lang="en-US" altLang="en-US" dirty="0"/>
              <a:t>b) Answer: The bar’s center of gravity would go straight downwards</a:t>
            </a:r>
          </a:p>
        </p:txBody>
      </p:sp>
      <p:sp>
        <p:nvSpPr>
          <p:cNvPr id="9" name="Content Placeholder 8"/>
          <p:cNvSpPr>
            <a:spLocks noGrp="1"/>
          </p:cNvSpPr>
          <p:nvPr>
            <p:ph idx="16"/>
          </p:nvPr>
        </p:nvSpPr>
        <p:spPr>
          <a:xfrm>
            <a:off x="762000" y="5410200"/>
            <a:ext cx="7481455" cy="457200"/>
          </a:xfrm>
        </p:spPr>
        <p:txBody>
          <a:bodyPr/>
          <a:lstStyle/>
          <a:p>
            <a:r>
              <a:rPr lang="en-US" altLang="en-US" dirty="0"/>
              <a:t>c) The bar would not have any angular acceleration</a:t>
            </a:r>
          </a:p>
        </p:txBody>
      </p:sp>
    </p:spTree>
    <p:extLst>
      <p:ext uri="{BB962C8B-B14F-4D97-AF65-F5344CB8AC3E}">
        <p14:creationId xmlns:p14="http://schemas.microsoft.com/office/powerpoint/2010/main" val="3774092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0"/>
            <a:ext cx="6705600" cy="2209799"/>
          </a:xfrm>
        </p:spPr>
        <p:txBody>
          <a:bodyPr anchor="ctr"/>
          <a:lstStyle/>
          <a:p>
            <a:pPr algn="ctr"/>
            <a:r>
              <a:rPr lang="en-US" sz="4000" cap="none"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End of Chapter </a:t>
            </a:r>
            <a:r>
              <a:rPr lang="en-US" sz="4000" dirty="0">
                <a:solidFill>
                  <a:srgbClr val="AD0B1E"/>
                </a:solidFill>
                <a:latin typeface="Times New Roman" panose="02020603050405020304" pitchFamily="18" charset="0"/>
                <a:ea typeface="Tahoma" panose="020B0604030504040204" pitchFamily="34" charset="0"/>
                <a:cs typeface="Times New Roman" panose="02020603050405020304" pitchFamily="18" charset="0"/>
              </a:rPr>
              <a:t>16</a:t>
            </a:r>
            <a:endParaRPr lang="en-IN" sz="4000" cap="none" dirty="0">
              <a:solidFill>
                <a:srgbClr val="AD0B1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702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AD0B1E"/>
                </a:solidFill>
                <a:ea typeface="ＭＳ Ｐゴシック" pitchFamily="34" charset="-128"/>
              </a:rPr>
              <a:t>Plane Motion of a Rigid Body</a:t>
            </a:r>
            <a:endParaRPr lang="en-US" b="1" dirty="0">
              <a:solidFill>
                <a:srgbClr val="AD0B1E"/>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143000"/>
            <a:ext cx="2677056" cy="1726456"/>
          </a:xfrm>
          <a:prstGeom prst="rect">
            <a:avLst/>
          </a:prstGeom>
        </p:spPr>
      </p:pic>
      <p:sp>
        <p:nvSpPr>
          <p:cNvPr id="3" name="Content Placeholder 2"/>
          <p:cNvSpPr>
            <a:spLocks noGrp="1"/>
          </p:cNvSpPr>
          <p:nvPr>
            <p:ph idx="1"/>
          </p:nvPr>
        </p:nvSpPr>
        <p:spPr>
          <a:xfrm>
            <a:off x="3505200" y="990600"/>
            <a:ext cx="5181600" cy="1295400"/>
          </a:xfrm>
        </p:spPr>
        <p:txBody>
          <a:bodyPr/>
          <a:lstStyle/>
          <a:p>
            <a:pPr marL="292608" indent="-292608">
              <a:spcBef>
                <a:spcPts val="0"/>
              </a:spcBef>
              <a:spcAft>
                <a:spcPts val="0"/>
              </a:spcAft>
              <a:buFont typeface="Arial" panose="020B0604020202020204" pitchFamily="34" charset="0"/>
              <a:buChar char="•"/>
            </a:pPr>
            <a:r>
              <a:rPr lang="en-US" altLang="en-US" sz="2000" dirty="0"/>
              <a:t>Motion of a rigid body in plane motion is completely defined by the resultant and moment resultant about </a:t>
            </a:r>
            <a:r>
              <a:rPr lang="en-US" altLang="en-US" sz="2000" i="1" dirty="0"/>
              <a:t>G </a:t>
            </a:r>
            <a:r>
              <a:rPr lang="en-US" altLang="en-US" sz="2000" dirty="0"/>
              <a:t>of the external forces.</a:t>
            </a:r>
          </a:p>
        </p:txBody>
      </p:sp>
      <p:graphicFrame>
        <p:nvGraphicFramePr>
          <p:cNvPr id="14" name="Object 2"/>
          <p:cNvGraphicFramePr>
            <a:graphicFrameLocks noChangeAspect="1"/>
          </p:cNvGraphicFramePr>
          <p:nvPr>
            <p:extLst>
              <p:ext uri="{D42A27DB-BD31-4B8C-83A1-F6EECF244321}">
                <p14:modId xmlns:p14="http://schemas.microsoft.com/office/powerpoint/2010/main" val="3368411276"/>
              </p:ext>
            </p:extLst>
          </p:nvPr>
        </p:nvGraphicFramePr>
        <p:xfrm>
          <a:off x="4237037" y="2286000"/>
          <a:ext cx="4229100" cy="368300"/>
        </p:xfrm>
        <a:graphic>
          <a:graphicData uri="http://schemas.openxmlformats.org/presentationml/2006/ole">
            <mc:AlternateContent xmlns:mc="http://schemas.openxmlformats.org/markup-compatibility/2006">
              <mc:Choice xmlns:v="urn:schemas-microsoft-com:vml" Requires="v">
                <p:oleObj spid="_x0000_s106623" name="Equation" r:id="rId4" imgW="4229100" imgH="368300" progId="Equation.3">
                  <p:embed/>
                </p:oleObj>
              </mc:Choice>
              <mc:Fallback>
                <p:oleObj name="Equation" r:id="rId4" imgW="4229100" imgH="368300" progId="Equation.3">
                  <p:embed/>
                  <p:pic>
                    <p:nvPicPr>
                      <p:cNvPr id="922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037" y="2286000"/>
                        <a:ext cx="4229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5"/>
          <p:cNvSpPr>
            <a:spLocks noGrp="1"/>
          </p:cNvSpPr>
          <p:nvPr>
            <p:ph idx="13"/>
          </p:nvPr>
        </p:nvSpPr>
        <p:spPr>
          <a:xfrm>
            <a:off x="3505200" y="2743200"/>
            <a:ext cx="5181600" cy="1611352"/>
          </a:xfrm>
        </p:spPr>
        <p:txBody>
          <a:bodyPr/>
          <a:lstStyle/>
          <a:p>
            <a:pPr marL="292608" indent="-292608">
              <a:spcBef>
                <a:spcPts val="0"/>
              </a:spcBef>
              <a:spcAft>
                <a:spcPts val="0"/>
              </a:spcAft>
              <a:buFont typeface="Arial" panose="020B0604020202020204" pitchFamily="34" charset="0"/>
              <a:buChar char="•"/>
            </a:pPr>
            <a:r>
              <a:rPr lang="en-US" altLang="en-US" sz="2000" dirty="0"/>
              <a:t>The external forces and the collective effective forces of the slab particles are </a:t>
            </a:r>
            <a:r>
              <a:rPr lang="en-US" altLang="en-US" sz="2000" i="1" dirty="0"/>
              <a:t>equipollent</a:t>
            </a:r>
            <a:r>
              <a:rPr lang="en-US" altLang="en-US" sz="2000" dirty="0"/>
              <a:t> (reduce to the same resultant and moment resultant) and </a:t>
            </a:r>
            <a:r>
              <a:rPr lang="en-US" altLang="en-US" sz="2000" i="1" dirty="0"/>
              <a:t>equivalent</a:t>
            </a:r>
            <a:r>
              <a:rPr lang="en-US" altLang="en-US" sz="2000" dirty="0"/>
              <a:t> (have the same effect on the body).</a:t>
            </a:r>
          </a:p>
        </p:txBody>
      </p:sp>
      <p:sp>
        <p:nvSpPr>
          <p:cNvPr id="7" name="Content Placeholder 6"/>
          <p:cNvSpPr>
            <a:spLocks noGrp="1"/>
          </p:cNvSpPr>
          <p:nvPr>
            <p:ph idx="14"/>
          </p:nvPr>
        </p:nvSpPr>
        <p:spPr>
          <a:xfrm>
            <a:off x="3505200" y="4343400"/>
            <a:ext cx="5181600" cy="990600"/>
          </a:xfrm>
        </p:spPr>
        <p:txBody>
          <a:bodyPr/>
          <a:lstStyle/>
          <a:p>
            <a:pPr marL="292608" indent="-292608">
              <a:spcBef>
                <a:spcPts val="0"/>
              </a:spcBef>
              <a:spcAft>
                <a:spcPts val="0"/>
              </a:spcAft>
              <a:buFont typeface="Arial" panose="020B0604020202020204" pitchFamily="34" charset="0"/>
              <a:buChar char="•"/>
            </a:pPr>
            <a:r>
              <a:rPr lang="en-US" altLang="en-US" sz="2000" dirty="0"/>
              <a:t>The external forces acting on a rigid body are equivalent to the inertial terms of the various particles forming the body.</a:t>
            </a: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3042052"/>
            <a:ext cx="2795232" cy="1910948"/>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256" y="5058274"/>
            <a:ext cx="2357144" cy="1494926"/>
          </a:xfrm>
          <a:prstGeom prst="rect">
            <a:avLst/>
          </a:prstGeom>
        </p:spPr>
      </p:pic>
      <p:sp>
        <p:nvSpPr>
          <p:cNvPr id="8" name="Content Placeholder 7"/>
          <p:cNvSpPr>
            <a:spLocks noGrp="1"/>
          </p:cNvSpPr>
          <p:nvPr>
            <p:ph idx="15"/>
          </p:nvPr>
        </p:nvSpPr>
        <p:spPr>
          <a:xfrm>
            <a:off x="3505200" y="5334000"/>
            <a:ext cx="5181600" cy="1219200"/>
          </a:xfrm>
        </p:spPr>
        <p:txBody>
          <a:bodyPr/>
          <a:lstStyle/>
          <a:p>
            <a:pPr marL="292608" indent="-292608">
              <a:spcBef>
                <a:spcPts val="0"/>
              </a:spcBef>
              <a:spcAft>
                <a:spcPts val="0"/>
              </a:spcAft>
              <a:buFont typeface="Arial" panose="020B0604020202020204" pitchFamily="34" charset="0"/>
              <a:buChar char="•"/>
            </a:pPr>
            <a:r>
              <a:rPr lang="en-US" altLang="en-US" sz="2000" dirty="0"/>
              <a:t>The most general motion of a rigid body that is symmetrical with respect to the reference plane can be replaced by the sum of a translation and a centroidal rotation.</a:t>
            </a:r>
          </a:p>
        </p:txBody>
      </p:sp>
    </p:spTree>
    <p:extLst>
      <p:ext uri="{BB962C8B-B14F-4D97-AF65-F5344CB8AC3E}">
        <p14:creationId xmlns:p14="http://schemas.microsoft.com/office/powerpoint/2010/main" val="2621334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altLang="en-US" b="1" dirty="0">
                <a:solidFill>
                  <a:srgbClr val="AD0B1E"/>
                </a:solidFill>
                <a:ea typeface="ＭＳ Ｐゴシック" pitchFamily="34" charset="-128"/>
              </a:rPr>
              <a:t>A Remark on the Axioms of the Mechanics of Rigid Bodies</a:t>
            </a:r>
            <a:endParaRPr lang="en-US" b="1" dirty="0">
              <a:solidFill>
                <a:srgbClr val="AD0B1E"/>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81200"/>
            <a:ext cx="3079165" cy="2367567"/>
          </a:xfrm>
          <a:prstGeom prst="rect">
            <a:avLst/>
          </a:prstGeom>
        </p:spPr>
      </p:pic>
      <p:sp>
        <p:nvSpPr>
          <p:cNvPr id="6" name="Content Placeholder 5"/>
          <p:cNvSpPr>
            <a:spLocks noGrp="1"/>
          </p:cNvSpPr>
          <p:nvPr>
            <p:ph idx="13"/>
          </p:nvPr>
        </p:nvSpPr>
        <p:spPr>
          <a:xfrm>
            <a:off x="3657600" y="1600200"/>
            <a:ext cx="1676400" cy="304800"/>
          </a:xfrm>
        </p:spPr>
        <p:txBody>
          <a:bodyPr/>
          <a:lstStyle/>
          <a:p>
            <a:pPr marL="292608" indent="-292608">
              <a:spcBef>
                <a:spcPts val="0"/>
              </a:spcBef>
              <a:spcAft>
                <a:spcPts val="0"/>
              </a:spcAft>
              <a:buFont typeface="Arial" panose="020B0604020202020204" pitchFamily="34" charset="0"/>
              <a:buChar char="•"/>
            </a:pPr>
            <a:r>
              <a:rPr lang="en-US" altLang="en-US" sz="2000" dirty="0"/>
              <a:t>The forces</a:t>
            </a:r>
            <a:endParaRPr lang="en-US" sz="2000" dirty="0"/>
          </a:p>
        </p:txBody>
      </p:sp>
      <p:graphicFrame>
        <p:nvGraphicFramePr>
          <p:cNvPr id="14" name="Object 2"/>
          <p:cNvGraphicFramePr>
            <a:graphicFrameLocks noChangeAspect="1"/>
          </p:cNvGraphicFramePr>
          <p:nvPr>
            <p:extLst>
              <p:ext uri="{D42A27DB-BD31-4B8C-83A1-F6EECF244321}">
                <p14:modId xmlns:p14="http://schemas.microsoft.com/office/powerpoint/2010/main" val="110248200"/>
              </p:ext>
            </p:extLst>
          </p:nvPr>
        </p:nvGraphicFramePr>
        <p:xfrm>
          <a:off x="5137294" y="1676055"/>
          <a:ext cx="1034906" cy="268200"/>
        </p:xfrm>
        <a:graphic>
          <a:graphicData uri="http://schemas.openxmlformats.org/presentationml/2006/ole">
            <mc:AlternateContent xmlns:mc="http://schemas.openxmlformats.org/markup-compatibility/2006">
              <mc:Choice xmlns:v="urn:schemas-microsoft-com:vml" Requires="v">
                <p:oleObj spid="_x0000_s107646" name="Equation" r:id="rId4" imgW="952087" imgH="291973" progId="Equation.3">
                  <p:embed/>
                </p:oleObj>
              </mc:Choice>
              <mc:Fallback>
                <p:oleObj name="Equation" r:id="rId4" imgW="952087" imgH="291973" progId="Equation.3">
                  <p:embed/>
                  <p:pic>
                    <p:nvPicPr>
                      <p:cNvPr id="1024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7294" y="1676055"/>
                        <a:ext cx="1034906" cy="26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Content Placeholder 6"/>
          <p:cNvSpPr>
            <a:spLocks noGrp="1"/>
          </p:cNvSpPr>
          <p:nvPr>
            <p:ph idx="14"/>
          </p:nvPr>
        </p:nvSpPr>
        <p:spPr>
          <a:xfrm>
            <a:off x="4038600" y="1639455"/>
            <a:ext cx="4648200" cy="1033121"/>
          </a:xfrm>
        </p:spPr>
        <p:txBody>
          <a:bodyPr/>
          <a:lstStyle/>
          <a:p>
            <a:pPr indent="2109788">
              <a:spcBef>
                <a:spcPts val="0"/>
              </a:spcBef>
              <a:spcAft>
                <a:spcPts val="0"/>
              </a:spcAft>
            </a:pPr>
            <a:r>
              <a:rPr lang="en-US" altLang="en-US" sz="2000" dirty="0"/>
              <a:t>act at different points on a rigid body but have the same magnitude, direction, and line of action. </a:t>
            </a:r>
          </a:p>
        </p:txBody>
      </p:sp>
      <p:sp>
        <p:nvSpPr>
          <p:cNvPr id="8" name="Content Placeholder 7"/>
          <p:cNvSpPr>
            <a:spLocks noGrp="1"/>
          </p:cNvSpPr>
          <p:nvPr>
            <p:ph idx="15"/>
          </p:nvPr>
        </p:nvSpPr>
        <p:spPr>
          <a:xfrm>
            <a:off x="3657600" y="2830552"/>
            <a:ext cx="5029200" cy="1055648"/>
          </a:xfrm>
        </p:spPr>
        <p:txBody>
          <a:bodyPr/>
          <a:lstStyle/>
          <a:p>
            <a:pPr marL="292608" indent="-292608">
              <a:spcBef>
                <a:spcPts val="0"/>
              </a:spcBef>
              <a:spcAft>
                <a:spcPts val="0"/>
              </a:spcAft>
              <a:buFont typeface="Arial" panose="020B0604020202020204" pitchFamily="34" charset="0"/>
              <a:buChar char="•"/>
            </a:pPr>
            <a:r>
              <a:rPr lang="en-US" altLang="en-US" sz="2000" dirty="0"/>
              <a:t>The forces produce the same moment about any point and are therefore, equipollent external forces.</a:t>
            </a:r>
          </a:p>
        </p:txBody>
      </p:sp>
      <p:sp>
        <p:nvSpPr>
          <p:cNvPr id="9" name="Content Placeholder 8"/>
          <p:cNvSpPr>
            <a:spLocks noGrp="1"/>
          </p:cNvSpPr>
          <p:nvPr>
            <p:ph idx="16"/>
          </p:nvPr>
        </p:nvSpPr>
        <p:spPr>
          <a:xfrm>
            <a:off x="3657600" y="3886200"/>
            <a:ext cx="5029200" cy="1066800"/>
          </a:xfrm>
        </p:spPr>
        <p:txBody>
          <a:bodyPr/>
          <a:lstStyle/>
          <a:p>
            <a:pPr marL="292608" indent="-292608">
              <a:spcBef>
                <a:spcPts val="0"/>
              </a:spcBef>
              <a:spcAft>
                <a:spcPts val="0"/>
              </a:spcAft>
              <a:buFont typeface="Arial" panose="020B0604020202020204" pitchFamily="34" charset="0"/>
              <a:buChar char="•"/>
            </a:pPr>
            <a:r>
              <a:rPr lang="en-US" altLang="en-US" sz="2000" dirty="0"/>
              <a:t>This proves the principle of transmissibility whereas it was previously stated as an axiom.</a:t>
            </a:r>
          </a:p>
        </p:txBody>
      </p:sp>
    </p:spTree>
    <p:extLst>
      <p:ext uri="{BB962C8B-B14F-4D97-AF65-F5344CB8AC3E}">
        <p14:creationId xmlns:p14="http://schemas.microsoft.com/office/powerpoint/2010/main" val="13597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47d74758669e70195f348c6a7c737755b38e"/>
</p:tagLst>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Custom 13">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4687</TotalTime>
  <Words>4755</Words>
  <Application>Microsoft Office PowerPoint</Application>
  <PresentationFormat>On-screen Show (4:3)</PresentationFormat>
  <Paragraphs>391</Paragraphs>
  <Slides>71</Slides>
  <Notes>7</Notes>
  <HiddenSlides>0</HiddenSlides>
  <MMClips>0</MMClips>
  <ScaleCrop>false</ScaleCrop>
  <HeadingPairs>
    <vt:vector size="8" baseType="variant">
      <vt:variant>
        <vt:lpstr>Fonts Used</vt:lpstr>
      </vt:variant>
      <vt:variant>
        <vt:i4>10</vt:i4>
      </vt:variant>
      <vt:variant>
        <vt:lpstr>Theme</vt:lpstr>
      </vt:variant>
      <vt:variant>
        <vt:i4>10</vt:i4>
      </vt:variant>
      <vt:variant>
        <vt:lpstr>Embedded OLE Servers</vt:lpstr>
      </vt:variant>
      <vt:variant>
        <vt:i4>2</vt:i4>
      </vt:variant>
      <vt:variant>
        <vt:lpstr>Slide Titles</vt:lpstr>
      </vt:variant>
      <vt:variant>
        <vt:i4>71</vt:i4>
      </vt:variant>
    </vt:vector>
  </HeadingPairs>
  <TitlesOfParts>
    <vt:vector size="93" baseType="lpstr">
      <vt:lpstr>Arial</vt:lpstr>
      <vt:lpstr>ArumSans Bold</vt:lpstr>
      <vt:lpstr>ArumSans Regular</vt:lpstr>
      <vt:lpstr>Calibri</vt:lpstr>
      <vt:lpstr>Cambria Math</vt:lpstr>
      <vt:lpstr>Palatino Linotype</vt:lpstr>
      <vt:lpstr>Symbol</vt:lpstr>
      <vt:lpstr>Tahoma</vt:lpstr>
      <vt:lpstr>Times New Roman</vt:lpstr>
      <vt:lpstr>Vectipede Rg</vt: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Office Theme</vt:lpstr>
      <vt:lpstr>Equation</vt:lpstr>
      <vt:lpstr>Bitmap Image</vt:lpstr>
      <vt:lpstr>Vector Mechanics For Engineers: Dynamics  Twelfth Edition  </vt:lpstr>
      <vt:lpstr>Chapter 16</vt:lpstr>
      <vt:lpstr>Contents</vt:lpstr>
      <vt:lpstr>Rigid Body Kinetics</vt:lpstr>
      <vt:lpstr>Introduction</vt:lpstr>
      <vt:lpstr>Equations of Motion for a Rigid Body</vt:lpstr>
      <vt:lpstr>Angular Momentum of a Rigid Body in Plane Motion</vt:lpstr>
      <vt:lpstr>Plane Motion of a Rigid Body</vt:lpstr>
      <vt:lpstr>A Remark on the Axioms of the Mechanics of Rigid Bodies</vt:lpstr>
      <vt:lpstr>Problems Involving the Motion of a Rigid Body</vt:lpstr>
      <vt:lpstr>Free Body Diagrams and Kinetic Diagrams 1</vt:lpstr>
      <vt:lpstr>Free Body Diagrams and Kinetic Diagrams 2</vt:lpstr>
      <vt:lpstr>Free Body Diagrams and Kinetic Diagrams 3</vt:lpstr>
      <vt:lpstr>Free Body Diagrams and Kinetic Diagrams 4</vt:lpstr>
      <vt:lpstr>Free Body Diagrams and Kinetic Diagrams 5</vt:lpstr>
      <vt:lpstr>Free Body Diagrams and Kinetic Diagrams 6</vt:lpstr>
      <vt:lpstr>Free Body Diagrams and Kinetic Diagrams 7</vt:lpstr>
      <vt:lpstr>Free Body Diagrams and Kinetic Diagrams 8</vt:lpstr>
      <vt:lpstr>Sample Problem 16.1 1</vt:lpstr>
      <vt:lpstr>Sample Problem 16.1 2</vt:lpstr>
      <vt:lpstr>Sample Problem 16.1 3</vt:lpstr>
      <vt:lpstr>Sample Problem 16.1 4</vt:lpstr>
      <vt:lpstr>Sample Problem 16.3 1</vt:lpstr>
      <vt:lpstr>Sample Problem 16.3 2</vt:lpstr>
      <vt:lpstr>Sample Problem 16.3 3</vt:lpstr>
      <vt:lpstr>Sample Problem 16.3 4</vt:lpstr>
      <vt:lpstr>Sample Problem 16.4 1</vt:lpstr>
      <vt:lpstr>Sample Problem 16.4 2</vt:lpstr>
      <vt:lpstr>Sample Problem 16.4 3</vt:lpstr>
      <vt:lpstr>Sample Problem 16.4 4</vt:lpstr>
      <vt:lpstr>Sample Problem 16.5 1</vt:lpstr>
      <vt:lpstr>Sample Problem 16.5 2</vt:lpstr>
      <vt:lpstr>Sample Problem 16.5 3</vt:lpstr>
      <vt:lpstr>Sample Problem 16.6 1</vt:lpstr>
      <vt:lpstr>Sample Problem 16.6 2</vt:lpstr>
      <vt:lpstr>Sample Problem 16.6 3</vt:lpstr>
      <vt:lpstr>Sample Problem 16.6 4</vt:lpstr>
      <vt:lpstr>Group Problem Solving 1</vt:lpstr>
      <vt:lpstr>Group Problem Solving 2</vt:lpstr>
      <vt:lpstr>Group Problem Solving 3</vt:lpstr>
      <vt:lpstr>Group Problem Solving 4</vt:lpstr>
      <vt:lpstr>Concept Question 1</vt:lpstr>
      <vt:lpstr>Concept Question 2</vt:lpstr>
      <vt:lpstr>Constrained Plane Motion 1</vt:lpstr>
      <vt:lpstr>Constrained Plane Motion 2</vt:lpstr>
      <vt:lpstr>Constrained Motion: Noncentroidal Rotation</vt:lpstr>
      <vt:lpstr>Constrained Plane Motion: Rolling Motion</vt:lpstr>
      <vt:lpstr>Sample Problem 16.7 1</vt:lpstr>
      <vt:lpstr>Sample Problem 16.7 2</vt:lpstr>
      <vt:lpstr>Sample Problem 16.7 3</vt:lpstr>
      <vt:lpstr>Sample Problem 16.7 4</vt:lpstr>
      <vt:lpstr>Sample Problem 16.9 1</vt:lpstr>
      <vt:lpstr>Sample Problem 16.9 2</vt:lpstr>
      <vt:lpstr>Sample Problem 16.9 3</vt:lpstr>
      <vt:lpstr>Sample Problem 16.9 4</vt:lpstr>
      <vt:lpstr>Sample Problem 16.9 5</vt:lpstr>
      <vt:lpstr>Sample Problem 16.10 1</vt:lpstr>
      <vt:lpstr>Sample Problem 16.10 2</vt:lpstr>
      <vt:lpstr>Sample Problem 16.10 3</vt:lpstr>
      <vt:lpstr>Sample Problem 16.10 4</vt:lpstr>
      <vt:lpstr>Sample Problem 16.12 1</vt:lpstr>
      <vt:lpstr>Sample Problem 16.12 2</vt:lpstr>
      <vt:lpstr>Sample Problem 16.12 3</vt:lpstr>
      <vt:lpstr>Sample Problem 16.12 4</vt:lpstr>
      <vt:lpstr>Group Problem Solving 5</vt:lpstr>
      <vt:lpstr>Group Problem Solving 6</vt:lpstr>
      <vt:lpstr>Group Problem Solving 7</vt:lpstr>
      <vt:lpstr>Group Problem Solving 8</vt:lpstr>
      <vt:lpstr>Concept Question 3</vt:lpstr>
      <vt:lpstr>Concept Question 4</vt:lpstr>
      <vt:lpstr>End of Chapter 16</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Mechanics for Engineers: Statics, 2e</dc:title>
  <dc:creator>Ferdinand P. Beer/E.Russell Johnston, Jr./David F. Mazurek</dc:creator>
  <cp:lastModifiedBy>Mehra, Ruchika</cp:lastModifiedBy>
  <cp:revision>627</cp:revision>
  <dcterms:created xsi:type="dcterms:W3CDTF">2017-12-05T17:18:18Z</dcterms:created>
  <dcterms:modified xsi:type="dcterms:W3CDTF">2019-07-15T07:14:17Z</dcterms:modified>
</cp:coreProperties>
</file>